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sldIdLst>
    <p:sldId id="256" r:id="rId2"/>
    <p:sldId id="258" r:id="rId3"/>
    <p:sldId id="257" r:id="rId4"/>
    <p:sldId id="272" r:id="rId5"/>
    <p:sldId id="261" r:id="rId6"/>
    <p:sldId id="259" r:id="rId7"/>
    <p:sldId id="266" r:id="rId8"/>
    <p:sldId id="267" r:id="rId9"/>
    <p:sldId id="260" r:id="rId10"/>
    <p:sldId id="262" r:id="rId11"/>
    <p:sldId id="263" r:id="rId12"/>
    <p:sldId id="270" r:id="rId13"/>
    <p:sldId id="265" r:id="rId14"/>
    <p:sldId id="264" r:id="rId15"/>
    <p:sldId id="269"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4"/>
    <p:restoredTop sz="94534"/>
  </p:normalViewPr>
  <p:slideViewPr>
    <p:cSldViewPr snapToGrid="0" snapToObjects="1">
      <p:cViewPr varScale="1">
        <p:scale>
          <a:sx n="92" d="100"/>
          <a:sy n="92" d="100"/>
        </p:scale>
        <p:origin x="-24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860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9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1887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13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8568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63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61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3523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3233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947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92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151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716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42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682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42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626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1/29/2019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5307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wnicholson@jjay.cuny.edu"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B3BE9-0121-D949-B582-CFB163DBCAD2}"/>
              </a:ext>
            </a:extLst>
          </p:cNvPr>
          <p:cNvSpPr>
            <a:spLocks noGrp="1"/>
          </p:cNvSpPr>
          <p:nvPr>
            <p:ph type="ctrTitle"/>
          </p:nvPr>
        </p:nvSpPr>
        <p:spPr>
          <a:xfrm>
            <a:off x="648182" y="648181"/>
            <a:ext cx="9748421" cy="4583575"/>
          </a:xfrm>
        </p:spPr>
        <p:txBody>
          <a:bodyPr/>
          <a:lstStyle/>
          <a:p>
            <a:r>
              <a:rPr lang="en-US" sz="4400" b="1" dirty="0">
                <a:ln>
                  <a:solidFill>
                    <a:schemeClr val="tx1"/>
                  </a:solidFill>
                </a:ln>
                <a:solidFill>
                  <a:schemeClr val="accent6">
                    <a:lumMod val="60000"/>
                    <a:lumOff val="40000"/>
                  </a:schemeClr>
                </a:solidFill>
              </a:rPr>
              <a:t>“When I Look at You, I Don’t See Color,” Is Not A Compliment: How Microaggression Disrupts the Educational Environment</a:t>
            </a:r>
            <a:br>
              <a:rPr lang="en-US" sz="4400" b="1" dirty="0">
                <a:ln>
                  <a:solidFill>
                    <a:schemeClr val="tx1"/>
                  </a:solidFill>
                </a:ln>
                <a:solidFill>
                  <a:schemeClr val="accent6">
                    <a:lumMod val="60000"/>
                    <a:lumOff val="40000"/>
                  </a:schemeClr>
                </a:solidFill>
              </a:rPr>
            </a:br>
            <a:r>
              <a:rPr lang="en-US" sz="4400" b="1" dirty="0">
                <a:ln>
                  <a:solidFill>
                    <a:schemeClr val="tx1"/>
                  </a:solidFill>
                </a:ln>
                <a:solidFill>
                  <a:schemeClr val="accent6">
                    <a:lumMod val="60000"/>
                    <a:lumOff val="40000"/>
                  </a:schemeClr>
                </a:solidFill>
              </a:rPr>
              <a:t/>
            </a:r>
            <a:br>
              <a:rPr lang="en-US" sz="4400" b="1" dirty="0">
                <a:ln>
                  <a:solidFill>
                    <a:schemeClr val="tx1"/>
                  </a:solidFill>
                </a:ln>
                <a:solidFill>
                  <a:schemeClr val="accent6">
                    <a:lumMod val="60000"/>
                    <a:lumOff val="40000"/>
                  </a:schemeClr>
                </a:solidFill>
              </a:rPr>
            </a:br>
            <a:r>
              <a:rPr lang="en-US" sz="4400" b="1" dirty="0">
                <a:ln>
                  <a:solidFill>
                    <a:schemeClr val="tx1"/>
                  </a:solidFill>
                </a:ln>
                <a:solidFill>
                  <a:schemeClr val="accent6">
                    <a:lumMod val="60000"/>
                    <a:lumOff val="40000"/>
                  </a:schemeClr>
                </a:solidFill>
              </a:rPr>
              <a:t>John Jay </a:t>
            </a:r>
            <a:r>
              <a:rPr lang="en-US" sz="4000" b="1" dirty="0">
                <a:ln>
                  <a:solidFill>
                    <a:schemeClr val="tx1"/>
                  </a:solidFill>
                </a:ln>
                <a:solidFill>
                  <a:schemeClr val="accent6">
                    <a:lumMod val="60000"/>
                    <a:lumOff val="40000"/>
                  </a:schemeClr>
                </a:solidFill>
              </a:rPr>
              <a:t>Faculty Development Day, January 2019</a:t>
            </a:r>
          </a:p>
        </p:txBody>
      </p:sp>
      <p:sp>
        <p:nvSpPr>
          <p:cNvPr id="3" name="Subtitle 2">
            <a:extLst>
              <a:ext uri="{FF2B5EF4-FFF2-40B4-BE49-F238E27FC236}">
                <a16:creationId xmlns:a16="http://schemas.microsoft.com/office/drawing/2014/main" xmlns="" id="{0D5E3ABF-AAED-9644-AF19-A740AB60A68F}"/>
              </a:ext>
            </a:extLst>
          </p:cNvPr>
          <p:cNvSpPr>
            <a:spLocks noGrp="1"/>
          </p:cNvSpPr>
          <p:nvPr>
            <p:ph type="subTitle" idx="1"/>
          </p:nvPr>
        </p:nvSpPr>
        <p:spPr>
          <a:xfrm>
            <a:off x="648182" y="5438089"/>
            <a:ext cx="8825658" cy="861420"/>
          </a:xfrm>
        </p:spPr>
        <p:txBody>
          <a:bodyPr>
            <a:normAutofit fontScale="77500" lnSpcReduction="20000"/>
          </a:bodyPr>
          <a:lstStyle/>
          <a:p>
            <a:r>
              <a:rPr lang="en-US" dirty="0">
                <a:solidFill>
                  <a:schemeClr val="accent6">
                    <a:lumMod val="60000"/>
                    <a:lumOff val="40000"/>
                  </a:schemeClr>
                </a:solidFill>
              </a:rPr>
              <a:t>Wendy M. Nicholson, MPA</a:t>
            </a:r>
          </a:p>
          <a:p>
            <a:r>
              <a:rPr lang="en-US" dirty="0">
                <a:solidFill>
                  <a:schemeClr val="accent6">
                    <a:lumMod val="60000"/>
                    <a:lumOff val="40000"/>
                  </a:schemeClr>
                </a:solidFill>
              </a:rPr>
              <a:t>Adjunct Professor</a:t>
            </a:r>
          </a:p>
          <a:p>
            <a:r>
              <a:rPr lang="en-US" dirty="0">
                <a:solidFill>
                  <a:schemeClr val="accent6">
                    <a:lumMod val="60000"/>
                    <a:lumOff val="40000"/>
                  </a:schemeClr>
                </a:solidFill>
              </a:rPr>
              <a:t>John Jay College of Criminal Justice</a:t>
            </a:r>
          </a:p>
        </p:txBody>
      </p:sp>
    </p:spTree>
    <p:extLst>
      <p:ext uri="{BB962C8B-B14F-4D97-AF65-F5344CB8AC3E}">
        <p14:creationId xmlns:p14="http://schemas.microsoft.com/office/powerpoint/2010/main" val="3002693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3147A-4376-B547-9E15-5067692AB5EE}"/>
              </a:ext>
            </a:extLst>
          </p:cNvPr>
          <p:cNvSpPr>
            <a:spLocks noGrp="1"/>
          </p:cNvSpPr>
          <p:nvPr>
            <p:ph type="title"/>
          </p:nvPr>
        </p:nvSpPr>
        <p:spPr/>
        <p:txBody>
          <a:bodyPr/>
          <a:lstStyle/>
          <a:p>
            <a:r>
              <a:rPr lang="en-US" dirty="0">
                <a:solidFill>
                  <a:schemeClr val="accent6">
                    <a:lumMod val="60000"/>
                    <a:lumOff val="40000"/>
                  </a:schemeClr>
                </a:solidFill>
              </a:rPr>
              <a:t>Impacts of Microaggression</a:t>
            </a:r>
          </a:p>
        </p:txBody>
      </p:sp>
      <p:sp>
        <p:nvSpPr>
          <p:cNvPr id="5" name="TextBox 4">
            <a:extLst>
              <a:ext uri="{FF2B5EF4-FFF2-40B4-BE49-F238E27FC236}">
                <a16:creationId xmlns:a16="http://schemas.microsoft.com/office/drawing/2014/main" xmlns="" id="{9BFBA6D2-2DA5-CF4B-8ECF-3BB6D5980586}"/>
              </a:ext>
            </a:extLst>
          </p:cNvPr>
          <p:cNvSpPr txBox="1"/>
          <p:nvPr/>
        </p:nvSpPr>
        <p:spPr>
          <a:xfrm>
            <a:off x="363255" y="3031299"/>
            <a:ext cx="5736920" cy="3323987"/>
          </a:xfrm>
          <a:prstGeom prst="rect">
            <a:avLst/>
          </a:prstGeom>
          <a:noFill/>
        </p:spPr>
        <p:txBody>
          <a:bodyPr wrap="square" rtlCol="0">
            <a:spAutoFit/>
          </a:bodyPr>
          <a:lstStyle/>
          <a:p>
            <a:pPr marL="285750" indent="-285750">
              <a:buFont typeface="Wingdings" pitchFamily="2" charset="2"/>
              <a:buChar char="ü"/>
            </a:pPr>
            <a:r>
              <a:rPr lang="en-US" sz="2400" dirty="0">
                <a:solidFill>
                  <a:schemeClr val="accent6">
                    <a:lumMod val="50000"/>
                  </a:schemeClr>
                </a:solidFill>
              </a:rPr>
              <a:t>Challenges with recruitment, retention, and attrition of faculty, staff, and students of color</a:t>
            </a:r>
          </a:p>
          <a:p>
            <a:pPr marL="285750" indent="-285750">
              <a:buFont typeface="Wingdings" pitchFamily="2" charset="2"/>
              <a:buChar char="ü"/>
            </a:pPr>
            <a:r>
              <a:rPr lang="en-US" sz="2400" dirty="0">
                <a:solidFill>
                  <a:schemeClr val="accent6">
                    <a:lumMod val="50000"/>
                  </a:schemeClr>
                </a:solidFill>
              </a:rPr>
              <a:t>Decreased/lack of job satisfaction</a:t>
            </a:r>
          </a:p>
          <a:p>
            <a:pPr marL="285750" indent="-285750">
              <a:buFont typeface="Wingdings" pitchFamily="2" charset="2"/>
              <a:buChar char="ü"/>
            </a:pPr>
            <a:r>
              <a:rPr lang="en-US" sz="2400" dirty="0">
                <a:solidFill>
                  <a:schemeClr val="accent6">
                    <a:lumMod val="50000"/>
                  </a:schemeClr>
                </a:solidFill>
              </a:rPr>
              <a:t>Decreased professional and/or academic productivity</a:t>
            </a:r>
          </a:p>
          <a:p>
            <a:pPr marL="285750" indent="-285750">
              <a:buFont typeface="Wingdings" pitchFamily="2" charset="2"/>
              <a:buChar char="ü"/>
            </a:pPr>
            <a:r>
              <a:rPr lang="en-US" sz="2400" dirty="0">
                <a:solidFill>
                  <a:schemeClr val="accent6">
                    <a:lumMod val="50000"/>
                  </a:schemeClr>
                </a:solidFill>
              </a:rPr>
              <a:t>Lack of institutional diversity and inclusion</a:t>
            </a:r>
          </a:p>
          <a:p>
            <a:endParaRPr lang="en-US" dirty="0"/>
          </a:p>
        </p:txBody>
      </p:sp>
      <p:sp>
        <p:nvSpPr>
          <p:cNvPr id="7" name="TextBox 6">
            <a:extLst>
              <a:ext uri="{FF2B5EF4-FFF2-40B4-BE49-F238E27FC236}">
                <a16:creationId xmlns:a16="http://schemas.microsoft.com/office/drawing/2014/main" xmlns="" id="{7B9E8882-6915-1C46-AF1A-1FC0964FF0F6}"/>
              </a:ext>
            </a:extLst>
          </p:cNvPr>
          <p:cNvSpPr txBox="1"/>
          <p:nvPr/>
        </p:nvSpPr>
        <p:spPr>
          <a:xfrm>
            <a:off x="6225436" y="3031299"/>
            <a:ext cx="4521895" cy="3046988"/>
          </a:xfrm>
          <a:prstGeom prst="rect">
            <a:avLst/>
          </a:prstGeom>
          <a:noFill/>
        </p:spPr>
        <p:txBody>
          <a:bodyPr wrap="square" rtlCol="0">
            <a:spAutoFit/>
          </a:bodyPr>
          <a:lstStyle/>
          <a:p>
            <a:pPr marL="285750" indent="-285750">
              <a:buFont typeface="Wingdings" pitchFamily="2" charset="2"/>
              <a:buChar char="ü"/>
            </a:pPr>
            <a:r>
              <a:rPr lang="en-US" sz="2400" dirty="0">
                <a:solidFill>
                  <a:schemeClr val="accent6">
                    <a:lumMod val="50000"/>
                  </a:schemeClr>
                </a:solidFill>
              </a:rPr>
              <a:t>Anger/resentment</a:t>
            </a:r>
          </a:p>
          <a:p>
            <a:pPr marL="285750" indent="-285750">
              <a:buFont typeface="Wingdings" pitchFamily="2" charset="2"/>
              <a:buChar char="ü"/>
            </a:pPr>
            <a:r>
              <a:rPr lang="en-US" sz="2400" dirty="0">
                <a:solidFill>
                  <a:schemeClr val="accent6">
                    <a:lumMod val="50000"/>
                  </a:schemeClr>
                </a:solidFill>
              </a:rPr>
              <a:t>Psychological trauma</a:t>
            </a:r>
          </a:p>
          <a:p>
            <a:pPr marL="285750" indent="-285750">
              <a:buFont typeface="Wingdings" pitchFamily="2" charset="2"/>
              <a:buChar char="ü"/>
            </a:pPr>
            <a:r>
              <a:rPr lang="en-US" sz="2400" dirty="0">
                <a:solidFill>
                  <a:schemeClr val="accent6">
                    <a:lumMod val="50000"/>
                  </a:schemeClr>
                </a:solidFill>
              </a:rPr>
              <a:t>Feelings of worthlessness</a:t>
            </a:r>
          </a:p>
          <a:p>
            <a:pPr marL="285750" indent="-285750">
              <a:buFont typeface="Wingdings" pitchFamily="2" charset="2"/>
              <a:buChar char="ü"/>
            </a:pPr>
            <a:r>
              <a:rPr lang="en-US" sz="2400" dirty="0">
                <a:solidFill>
                  <a:schemeClr val="accent6">
                    <a:lumMod val="50000"/>
                  </a:schemeClr>
                </a:solidFill>
              </a:rPr>
              <a:t>Feelings of powerlessness/futility </a:t>
            </a:r>
          </a:p>
          <a:p>
            <a:pPr marL="285750" indent="-285750">
              <a:buFont typeface="Wingdings" pitchFamily="2" charset="2"/>
              <a:buChar char="ü"/>
            </a:pPr>
            <a:r>
              <a:rPr lang="en-US" sz="2400" dirty="0">
                <a:solidFill>
                  <a:schemeClr val="accent6">
                    <a:lumMod val="50000"/>
                  </a:schemeClr>
                </a:solidFill>
              </a:rPr>
              <a:t>Increased stress</a:t>
            </a:r>
          </a:p>
          <a:p>
            <a:pPr marL="285750" indent="-285750">
              <a:buFont typeface="Wingdings" pitchFamily="2" charset="2"/>
              <a:buChar char="ü"/>
            </a:pPr>
            <a:r>
              <a:rPr lang="en-US" sz="2400" dirty="0">
                <a:solidFill>
                  <a:schemeClr val="accent6">
                    <a:lumMod val="50000"/>
                  </a:schemeClr>
                </a:solidFill>
              </a:rPr>
              <a:t>Avoidance/isolation</a:t>
            </a:r>
          </a:p>
          <a:p>
            <a:pPr marL="285750" indent="-285750">
              <a:buFont typeface="Wingdings" pitchFamily="2" charset="2"/>
              <a:buChar char="ü"/>
            </a:pPr>
            <a:r>
              <a:rPr lang="en-US" sz="2400" b="1" dirty="0">
                <a:solidFill>
                  <a:schemeClr val="accent1">
                    <a:lumMod val="60000"/>
                    <a:lumOff val="40000"/>
                  </a:schemeClr>
                </a:solidFill>
              </a:rPr>
              <a:t>Resiliency</a:t>
            </a:r>
          </a:p>
        </p:txBody>
      </p:sp>
    </p:spTree>
    <p:extLst>
      <p:ext uri="{BB962C8B-B14F-4D97-AF65-F5344CB8AC3E}">
        <p14:creationId xmlns:p14="http://schemas.microsoft.com/office/powerpoint/2010/main" val="283064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CAB4197-DD88-634F-8D41-BD263CBCC160}"/>
              </a:ext>
            </a:extLst>
          </p:cNvPr>
          <p:cNvSpPr>
            <a:spLocks noGrp="1"/>
          </p:cNvSpPr>
          <p:nvPr>
            <p:ph type="title"/>
          </p:nvPr>
        </p:nvSpPr>
        <p:spPr>
          <a:xfrm>
            <a:off x="875555" y="2463800"/>
            <a:ext cx="3796653" cy="1095294"/>
          </a:xfrm>
        </p:spPr>
        <p:txBody>
          <a:bodyPr/>
          <a:lstStyle/>
          <a:p>
            <a:r>
              <a:rPr lang="en-US" sz="3600" dirty="0">
                <a:solidFill>
                  <a:schemeClr val="accent6">
                    <a:lumMod val="60000"/>
                    <a:lumOff val="40000"/>
                  </a:schemeClr>
                </a:solidFill>
              </a:rPr>
              <a:t>Group Activity</a:t>
            </a:r>
            <a:br>
              <a:rPr lang="en-US" sz="3600" dirty="0">
                <a:solidFill>
                  <a:schemeClr val="accent6">
                    <a:lumMod val="60000"/>
                    <a:lumOff val="40000"/>
                  </a:schemeClr>
                </a:solidFill>
              </a:rPr>
            </a:br>
            <a:r>
              <a:rPr lang="en-US" sz="3600" dirty="0">
                <a:solidFill>
                  <a:schemeClr val="accent6">
                    <a:lumMod val="60000"/>
                    <a:lumOff val="40000"/>
                  </a:schemeClr>
                </a:solidFill>
              </a:rPr>
              <a:t>(20 minutes)</a:t>
            </a:r>
          </a:p>
        </p:txBody>
      </p:sp>
      <p:sp>
        <p:nvSpPr>
          <p:cNvPr id="8" name="TextBox 7">
            <a:extLst>
              <a:ext uri="{FF2B5EF4-FFF2-40B4-BE49-F238E27FC236}">
                <a16:creationId xmlns:a16="http://schemas.microsoft.com/office/drawing/2014/main" xmlns="" id="{B8A5B423-BE26-984A-9DA2-00889DD91A81}"/>
              </a:ext>
            </a:extLst>
          </p:cNvPr>
          <p:cNvSpPr txBox="1"/>
          <p:nvPr/>
        </p:nvSpPr>
        <p:spPr>
          <a:xfrm>
            <a:off x="5270500" y="1398547"/>
            <a:ext cx="6680200" cy="4524315"/>
          </a:xfrm>
          <a:prstGeom prst="rect">
            <a:avLst/>
          </a:prstGeom>
          <a:noFill/>
        </p:spPr>
        <p:txBody>
          <a:bodyPr wrap="square" rtlCol="0">
            <a:spAutoFit/>
          </a:bodyPr>
          <a:lstStyle/>
          <a:p>
            <a:pPr marL="571500" indent="-571500">
              <a:buFont typeface="Wingdings" pitchFamily="2" charset="2"/>
              <a:buChar char="ü"/>
            </a:pPr>
            <a:r>
              <a:rPr lang="en-US" sz="3200" dirty="0">
                <a:solidFill>
                  <a:schemeClr val="accent6">
                    <a:lumMod val="50000"/>
                  </a:schemeClr>
                </a:solidFill>
              </a:rPr>
              <a:t>Write 1-3 experiences you’ve had with microaggression (victim, witness, perpetrator)</a:t>
            </a:r>
          </a:p>
          <a:p>
            <a:pPr marL="571500" indent="-571500">
              <a:buFont typeface="Wingdings" pitchFamily="2" charset="2"/>
              <a:buChar char="ü"/>
            </a:pPr>
            <a:r>
              <a:rPr lang="en-US" sz="3200" dirty="0">
                <a:solidFill>
                  <a:schemeClr val="accent6">
                    <a:lumMod val="50000"/>
                  </a:schemeClr>
                </a:solidFill>
              </a:rPr>
              <a:t>Discuss the impact it had on you (if applicable)</a:t>
            </a:r>
          </a:p>
          <a:p>
            <a:pPr marL="571500" indent="-571500">
              <a:buFont typeface="Wingdings" pitchFamily="2" charset="2"/>
              <a:buChar char="ü"/>
            </a:pPr>
            <a:r>
              <a:rPr lang="en-US" sz="3200" dirty="0">
                <a:solidFill>
                  <a:schemeClr val="accent6">
                    <a:lumMod val="50000"/>
                  </a:schemeClr>
                </a:solidFill>
              </a:rPr>
              <a:t>Develop strategies to address microaggression</a:t>
            </a:r>
          </a:p>
          <a:p>
            <a:pPr marL="571500" indent="-571500">
              <a:buFont typeface="Wingdings" pitchFamily="2" charset="2"/>
              <a:buChar char="ü"/>
            </a:pPr>
            <a:r>
              <a:rPr lang="en-US" sz="3200" dirty="0">
                <a:solidFill>
                  <a:schemeClr val="accent6">
                    <a:lumMod val="50000"/>
                  </a:schemeClr>
                </a:solidFill>
              </a:rPr>
              <a:t>Choose one member to report</a:t>
            </a:r>
          </a:p>
        </p:txBody>
      </p:sp>
      <p:sp>
        <p:nvSpPr>
          <p:cNvPr id="9" name="Rectangle 8">
            <a:extLst>
              <a:ext uri="{FF2B5EF4-FFF2-40B4-BE49-F238E27FC236}">
                <a16:creationId xmlns:a16="http://schemas.microsoft.com/office/drawing/2014/main" xmlns="" id="{F02BA617-DDF0-734D-884F-ECC05F5ED2F8}"/>
              </a:ext>
            </a:extLst>
          </p:cNvPr>
          <p:cNvSpPr/>
          <p:nvPr/>
        </p:nvSpPr>
        <p:spPr>
          <a:xfrm>
            <a:off x="914400" y="5102166"/>
            <a:ext cx="3314700" cy="546100"/>
          </a:xfrm>
          <a:prstGeom prst="rect">
            <a:avLst/>
          </a:prstGeom>
          <a:solidFill>
            <a:schemeClr val="tx2">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25904164-6B07-574E-8B2C-B5679107F21A}"/>
              </a:ext>
            </a:extLst>
          </p:cNvPr>
          <p:cNvSpPr/>
          <p:nvPr/>
        </p:nvSpPr>
        <p:spPr>
          <a:xfrm>
            <a:off x="914400" y="5117970"/>
            <a:ext cx="3314700" cy="5461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Tree>
    <p:extLst>
      <p:ext uri="{BB962C8B-B14F-4D97-AF65-F5344CB8AC3E}">
        <p14:creationId xmlns:p14="http://schemas.microsoft.com/office/powerpoint/2010/main" val="28435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200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21B656D-6DEF-FC41-B6EE-FFAA02BB454D}"/>
              </a:ext>
            </a:extLst>
          </p:cNvPr>
          <p:cNvSpPr>
            <a:spLocks noGrp="1"/>
          </p:cNvSpPr>
          <p:nvPr>
            <p:ph type="title"/>
          </p:nvPr>
        </p:nvSpPr>
        <p:spPr/>
        <p:txBody>
          <a:bodyPr/>
          <a:lstStyle/>
          <a:p>
            <a:r>
              <a:rPr lang="en-US" dirty="0">
                <a:solidFill>
                  <a:schemeClr val="accent6">
                    <a:lumMod val="60000"/>
                    <a:lumOff val="40000"/>
                  </a:schemeClr>
                </a:solidFill>
              </a:rPr>
              <a:t>Individual Strategies</a:t>
            </a:r>
          </a:p>
        </p:txBody>
      </p:sp>
      <p:sp>
        <p:nvSpPr>
          <p:cNvPr id="6" name="TextBox 5">
            <a:extLst>
              <a:ext uri="{FF2B5EF4-FFF2-40B4-BE49-F238E27FC236}">
                <a16:creationId xmlns:a16="http://schemas.microsoft.com/office/drawing/2014/main" xmlns="" id="{9CF27A9C-92F0-3445-A61A-C73235D66088}"/>
              </a:ext>
            </a:extLst>
          </p:cNvPr>
          <p:cNvSpPr txBox="1"/>
          <p:nvPr/>
        </p:nvSpPr>
        <p:spPr>
          <a:xfrm>
            <a:off x="1002082" y="3031299"/>
            <a:ext cx="9857984" cy="2308324"/>
          </a:xfrm>
          <a:prstGeom prst="rect">
            <a:avLst/>
          </a:prstGeom>
          <a:noFill/>
        </p:spPr>
        <p:txBody>
          <a:bodyPr wrap="square" rtlCol="0">
            <a:spAutoFit/>
          </a:bodyPr>
          <a:lstStyle/>
          <a:p>
            <a:pPr marL="285750" indent="-285750">
              <a:buFont typeface="Wingdings" pitchFamily="2" charset="2"/>
              <a:buChar char="ü"/>
            </a:pPr>
            <a:r>
              <a:rPr lang="en-US" sz="2400" dirty="0">
                <a:solidFill>
                  <a:schemeClr val="accent6">
                    <a:lumMod val="50000"/>
                  </a:schemeClr>
                </a:solidFill>
              </a:rPr>
              <a:t>Ignore incident/choosing when (or if) to confront issue</a:t>
            </a:r>
          </a:p>
          <a:p>
            <a:pPr marL="285750" indent="-285750">
              <a:buFont typeface="Wingdings" pitchFamily="2" charset="2"/>
              <a:buChar char="ü"/>
            </a:pPr>
            <a:r>
              <a:rPr lang="en-US" sz="2400" dirty="0">
                <a:solidFill>
                  <a:schemeClr val="accent6">
                    <a:lumMod val="50000"/>
                  </a:schemeClr>
                </a:solidFill>
              </a:rPr>
              <a:t>Seek support of friends, family, and/or co-workers</a:t>
            </a:r>
          </a:p>
          <a:p>
            <a:pPr marL="285750" indent="-285750">
              <a:buFont typeface="Wingdings" pitchFamily="2" charset="2"/>
              <a:buChar char="ü"/>
            </a:pPr>
            <a:r>
              <a:rPr lang="en-US" sz="2400" dirty="0">
                <a:solidFill>
                  <a:schemeClr val="accent6">
                    <a:lumMod val="50000"/>
                  </a:schemeClr>
                </a:solidFill>
              </a:rPr>
              <a:t> Avoid people, places, and spaces where behavior has/is likely to occur</a:t>
            </a:r>
          </a:p>
          <a:p>
            <a:pPr marL="285750" indent="-285750">
              <a:buFont typeface="Wingdings" pitchFamily="2" charset="2"/>
              <a:buChar char="ü"/>
            </a:pPr>
            <a:r>
              <a:rPr lang="en-US" sz="2400" dirty="0">
                <a:solidFill>
                  <a:schemeClr val="accent6">
                    <a:lumMod val="50000"/>
                  </a:schemeClr>
                </a:solidFill>
              </a:rPr>
              <a:t>Mentoring by colleagues of color</a:t>
            </a:r>
          </a:p>
          <a:p>
            <a:pPr marL="285750" indent="-285750">
              <a:buFont typeface="Wingdings" pitchFamily="2" charset="2"/>
              <a:buChar char="ü"/>
            </a:pPr>
            <a:r>
              <a:rPr lang="en-US" sz="2400" dirty="0">
                <a:solidFill>
                  <a:schemeClr val="accent6">
                    <a:lumMod val="50000"/>
                  </a:schemeClr>
                </a:solidFill>
              </a:rPr>
              <a:t>Psychotherapy</a:t>
            </a:r>
          </a:p>
        </p:txBody>
      </p:sp>
    </p:spTree>
    <p:extLst>
      <p:ext uri="{BB962C8B-B14F-4D97-AF65-F5344CB8AC3E}">
        <p14:creationId xmlns:p14="http://schemas.microsoft.com/office/powerpoint/2010/main" val="181583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ACD05BC-CD35-494C-9114-B8683AF1DFFE}"/>
              </a:ext>
            </a:extLst>
          </p:cNvPr>
          <p:cNvSpPr>
            <a:spLocks noGrp="1"/>
          </p:cNvSpPr>
          <p:nvPr>
            <p:ph type="title"/>
          </p:nvPr>
        </p:nvSpPr>
        <p:spPr/>
        <p:txBody>
          <a:bodyPr/>
          <a:lstStyle/>
          <a:p>
            <a:r>
              <a:rPr lang="en-US" sz="4400" dirty="0">
                <a:solidFill>
                  <a:schemeClr val="accent6">
                    <a:lumMod val="60000"/>
                    <a:lumOff val="40000"/>
                  </a:schemeClr>
                </a:solidFill>
              </a:rPr>
              <a:t>Disruption Strategies</a:t>
            </a:r>
          </a:p>
        </p:txBody>
      </p:sp>
      <p:sp>
        <p:nvSpPr>
          <p:cNvPr id="9" name="TextBox 8">
            <a:extLst>
              <a:ext uri="{FF2B5EF4-FFF2-40B4-BE49-F238E27FC236}">
                <a16:creationId xmlns:a16="http://schemas.microsoft.com/office/drawing/2014/main" xmlns="" id="{87C9086C-4DF7-0E41-9B45-0EA40B7ADFA5}"/>
              </a:ext>
            </a:extLst>
          </p:cNvPr>
          <p:cNvSpPr txBox="1"/>
          <p:nvPr/>
        </p:nvSpPr>
        <p:spPr>
          <a:xfrm>
            <a:off x="101818" y="2302559"/>
            <a:ext cx="5561557" cy="4801314"/>
          </a:xfrm>
          <a:prstGeom prst="rect">
            <a:avLst/>
          </a:prstGeom>
          <a:noFill/>
        </p:spPr>
        <p:txBody>
          <a:bodyPr wrap="square" rtlCol="0">
            <a:spAutoFit/>
          </a:bodyPr>
          <a:lstStyle/>
          <a:p>
            <a:pPr marL="342900" indent="-342900">
              <a:buFont typeface="Wingdings" pitchFamily="2" charset="2"/>
              <a:buChar char="ü"/>
            </a:pPr>
            <a:r>
              <a:rPr lang="en-US" sz="2000" dirty="0">
                <a:solidFill>
                  <a:schemeClr val="accent6">
                    <a:lumMod val="50000"/>
                  </a:schemeClr>
                </a:solidFill>
              </a:rPr>
              <a:t>The institution must recognize that microaggression exists and persists within its halls </a:t>
            </a:r>
          </a:p>
          <a:p>
            <a:pPr marL="342900" indent="-342900">
              <a:buFont typeface="Wingdings" pitchFamily="2" charset="2"/>
              <a:buChar char="ü"/>
            </a:pPr>
            <a:r>
              <a:rPr lang="en-US" sz="2000" dirty="0">
                <a:solidFill>
                  <a:schemeClr val="accent6">
                    <a:lumMod val="50000"/>
                  </a:schemeClr>
                </a:solidFill>
              </a:rPr>
              <a:t>Develop policies to, and publicly address the issue and mete out consequences for those found to engage in microaggressive behavior</a:t>
            </a:r>
          </a:p>
          <a:p>
            <a:pPr marL="342900" indent="-342900">
              <a:buFont typeface="Wingdings" pitchFamily="2" charset="2"/>
              <a:buChar char="ü"/>
            </a:pPr>
            <a:r>
              <a:rPr lang="en-US" sz="2000" dirty="0">
                <a:solidFill>
                  <a:schemeClr val="accent6">
                    <a:lumMod val="50000"/>
                  </a:schemeClr>
                </a:solidFill>
              </a:rPr>
              <a:t>Provide campus-wide implicit bias + inclusion training</a:t>
            </a:r>
          </a:p>
          <a:p>
            <a:pPr marL="342900" indent="-342900">
              <a:buFont typeface="Wingdings" pitchFamily="2" charset="2"/>
              <a:buChar char="ü"/>
            </a:pPr>
            <a:r>
              <a:rPr lang="en-US" sz="2000" dirty="0">
                <a:solidFill>
                  <a:schemeClr val="accent6">
                    <a:lumMod val="50000"/>
                  </a:schemeClr>
                </a:solidFill>
              </a:rPr>
              <a:t>Imbed microaggression training in cross-disciplinary curriculums and as part of faculty/staff </a:t>
            </a:r>
            <a:r>
              <a:rPr lang="en-US" sz="2000" dirty="0" err="1">
                <a:solidFill>
                  <a:schemeClr val="accent6">
                    <a:lumMod val="50000"/>
                  </a:schemeClr>
                </a:solidFill>
              </a:rPr>
              <a:t>eval</a:t>
            </a:r>
            <a:r>
              <a:rPr lang="en-US" sz="2000" dirty="0">
                <a:solidFill>
                  <a:schemeClr val="accent6">
                    <a:lumMod val="50000"/>
                  </a:schemeClr>
                </a:solidFill>
              </a:rPr>
              <a:t> requirements</a:t>
            </a:r>
          </a:p>
          <a:p>
            <a:endParaRPr lang="en-US" sz="2400" dirty="0"/>
          </a:p>
          <a:p>
            <a:endParaRPr lang="en-US" sz="2400" dirty="0"/>
          </a:p>
          <a:p>
            <a:endParaRPr lang="en-US" dirty="0"/>
          </a:p>
        </p:txBody>
      </p:sp>
      <p:sp>
        <p:nvSpPr>
          <p:cNvPr id="10" name="TextBox 9">
            <a:extLst>
              <a:ext uri="{FF2B5EF4-FFF2-40B4-BE49-F238E27FC236}">
                <a16:creationId xmlns:a16="http://schemas.microsoft.com/office/drawing/2014/main" xmlns="" id="{175E0BD1-6DEA-3A49-83F6-8E7BB6213375}"/>
              </a:ext>
            </a:extLst>
          </p:cNvPr>
          <p:cNvSpPr txBox="1"/>
          <p:nvPr/>
        </p:nvSpPr>
        <p:spPr>
          <a:xfrm>
            <a:off x="5849133" y="2336538"/>
            <a:ext cx="6342867" cy="3693319"/>
          </a:xfrm>
          <a:prstGeom prst="rect">
            <a:avLst/>
          </a:prstGeom>
          <a:noFill/>
        </p:spPr>
        <p:txBody>
          <a:bodyPr wrap="square" rtlCol="0">
            <a:spAutoFit/>
          </a:bodyPr>
          <a:lstStyle/>
          <a:p>
            <a:pPr marL="342900" lvl="0" indent="-342900">
              <a:buFont typeface="Wingdings" pitchFamily="2" charset="2"/>
              <a:buChar char="ü"/>
            </a:pPr>
            <a:r>
              <a:rPr lang="en-US" sz="2000" dirty="0">
                <a:solidFill>
                  <a:schemeClr val="accent6">
                    <a:lumMod val="50000"/>
                  </a:schemeClr>
                </a:solidFill>
              </a:rPr>
              <a:t>Speak up and name a microaggression observed/witnessed as a bystander </a:t>
            </a:r>
          </a:p>
          <a:p>
            <a:pPr marL="342900" indent="-342900">
              <a:buFont typeface="Wingdings" pitchFamily="2" charset="2"/>
              <a:buChar char="ü"/>
            </a:pPr>
            <a:r>
              <a:rPr lang="en-US" sz="2000" dirty="0">
                <a:solidFill>
                  <a:schemeClr val="accent6">
                    <a:lumMod val="50000"/>
                  </a:schemeClr>
                </a:solidFill>
              </a:rPr>
              <a:t>Confront the aggressor</a:t>
            </a:r>
          </a:p>
          <a:p>
            <a:pPr marL="342900" indent="-342900">
              <a:buFont typeface="Wingdings" pitchFamily="2" charset="2"/>
              <a:buChar char="ü"/>
            </a:pPr>
            <a:r>
              <a:rPr lang="en-US" sz="2000" dirty="0">
                <a:solidFill>
                  <a:schemeClr val="accent6">
                    <a:lumMod val="50000"/>
                  </a:schemeClr>
                </a:solidFill>
              </a:rPr>
              <a:t>Educate by engaging in conversation</a:t>
            </a:r>
          </a:p>
          <a:p>
            <a:pPr marL="342900" indent="-342900">
              <a:buFont typeface="Wingdings" pitchFamily="2" charset="2"/>
              <a:buChar char="ü"/>
            </a:pPr>
            <a:r>
              <a:rPr lang="en-US" sz="2000" dirty="0">
                <a:solidFill>
                  <a:schemeClr val="accent6">
                    <a:lumMod val="50000"/>
                  </a:schemeClr>
                </a:solidFill>
              </a:rPr>
              <a:t>Don’t keep quiet</a:t>
            </a:r>
          </a:p>
          <a:p>
            <a:pPr marL="342900" indent="-342900">
              <a:buFont typeface="Wingdings" pitchFamily="2" charset="2"/>
              <a:buChar char="ü"/>
            </a:pPr>
            <a:r>
              <a:rPr lang="en-US" sz="2000" dirty="0">
                <a:solidFill>
                  <a:schemeClr val="accent6">
                    <a:lumMod val="50000"/>
                  </a:schemeClr>
                </a:solidFill>
              </a:rPr>
              <a:t>File a complaint with the Diversity Officer</a:t>
            </a:r>
          </a:p>
          <a:p>
            <a:pPr marL="342900" indent="-342900">
              <a:buFont typeface="Wingdings" pitchFamily="2" charset="2"/>
              <a:buChar char="ü"/>
            </a:pPr>
            <a:r>
              <a:rPr lang="en-US" sz="2000" dirty="0">
                <a:solidFill>
                  <a:schemeClr val="accent6">
                    <a:lumMod val="50000"/>
                  </a:schemeClr>
                </a:solidFill>
              </a:rPr>
              <a:t>Create faculty/staff, and students of color organization to foster support and mentorship </a:t>
            </a:r>
          </a:p>
          <a:p>
            <a:pPr marL="285750" indent="-285750">
              <a:buFont typeface="Wingdings" pitchFamily="2" charset="2"/>
              <a:buChar char="ü"/>
            </a:pPr>
            <a:r>
              <a:rPr lang="en-US" sz="2000" dirty="0">
                <a:solidFill>
                  <a:schemeClr val="accent6">
                    <a:lumMod val="50000"/>
                  </a:schemeClr>
                </a:solidFill>
              </a:rPr>
              <a:t>Genuinely apologize</a:t>
            </a:r>
          </a:p>
          <a:p>
            <a:endParaRPr lang="en-US" dirty="0"/>
          </a:p>
          <a:p>
            <a:endParaRPr lang="en-US" dirty="0"/>
          </a:p>
          <a:p>
            <a:endParaRPr lang="en-US" dirty="0"/>
          </a:p>
        </p:txBody>
      </p:sp>
      <p:sp>
        <p:nvSpPr>
          <p:cNvPr id="11" name="TextBox 10">
            <a:extLst>
              <a:ext uri="{FF2B5EF4-FFF2-40B4-BE49-F238E27FC236}">
                <a16:creationId xmlns:a16="http://schemas.microsoft.com/office/drawing/2014/main" xmlns="" id="{AA96858C-FE28-7E40-B781-EBFB34D7F51C}"/>
              </a:ext>
            </a:extLst>
          </p:cNvPr>
          <p:cNvSpPr txBox="1"/>
          <p:nvPr/>
        </p:nvSpPr>
        <p:spPr>
          <a:xfrm>
            <a:off x="0" y="6310028"/>
            <a:ext cx="12006242" cy="1415772"/>
          </a:xfrm>
          <a:prstGeom prst="rect">
            <a:avLst/>
          </a:prstGeom>
          <a:noFill/>
        </p:spPr>
        <p:txBody>
          <a:bodyPr wrap="square" rtlCol="0">
            <a:spAutoFit/>
          </a:bodyPr>
          <a:lstStyle/>
          <a:p>
            <a:r>
              <a:rPr lang="en-US" sz="1100" dirty="0">
                <a:solidFill>
                  <a:schemeClr val="accent6">
                    <a:lumMod val="50000"/>
                  </a:schemeClr>
                </a:solidFill>
              </a:rPr>
              <a:t>Adapted from “</a:t>
            </a:r>
            <a:r>
              <a:rPr lang="en-GB" sz="1100" dirty="0">
                <a:solidFill>
                  <a:schemeClr val="accent6">
                    <a:lumMod val="50000"/>
                  </a:schemeClr>
                </a:solidFill>
              </a:rPr>
              <a:t>The Campus and Beyond: Microaggressions and Strategies to Respond</a:t>
            </a:r>
            <a:endParaRPr lang="en-US" sz="1100" dirty="0">
              <a:solidFill>
                <a:schemeClr val="accent6">
                  <a:lumMod val="50000"/>
                </a:schemeClr>
              </a:solidFill>
            </a:endParaRPr>
          </a:p>
          <a:p>
            <a:r>
              <a:rPr lang="en-GB" sz="1100" dirty="0">
                <a:solidFill>
                  <a:schemeClr val="accent6">
                    <a:lumMod val="50000"/>
                  </a:schemeClr>
                </a:solidFill>
              </a:rPr>
              <a:t>Identify, Define, Share”. LaGuardia Community College, </a:t>
            </a:r>
            <a:r>
              <a:rPr lang="en-US" sz="1100" dirty="0">
                <a:solidFill>
                  <a:schemeClr val="accent6">
                    <a:lumMod val="50000"/>
                  </a:schemeClr>
                </a:solidFill>
              </a:rPr>
              <a:t>November 28, 2018; Louis et al (2016). Listening to Our Voices: Experiences of Black Faculty at Predominantly White Research Universities With Microaggression </a:t>
            </a:r>
            <a:r>
              <a:rPr lang="en-US" sz="1100" i="1" dirty="0">
                <a:solidFill>
                  <a:schemeClr val="accent6">
                    <a:lumMod val="50000"/>
                  </a:schemeClr>
                </a:solidFill>
              </a:rPr>
              <a:t>Journal of Black Studies, </a:t>
            </a:r>
            <a:r>
              <a:rPr lang="en-US" sz="1400" i="1" dirty="0">
                <a:solidFill>
                  <a:schemeClr val="accent6">
                    <a:lumMod val="50000"/>
                  </a:schemeClr>
                </a:solidFill>
              </a:rPr>
              <a:t>7</a:t>
            </a:r>
            <a:endParaRPr lang="en-US" sz="1400" dirty="0">
              <a:solidFill>
                <a:schemeClr val="accent6">
                  <a:lumMod val="50000"/>
                </a:schemeClr>
              </a:solidFill>
            </a:endParaRPr>
          </a:p>
          <a:p>
            <a:endParaRPr lang="en-US" sz="1400" dirty="0">
              <a:solidFill>
                <a:schemeClr val="accent6">
                  <a:lumMod val="50000"/>
                </a:schemeClr>
              </a:solidFill>
            </a:endParaRPr>
          </a:p>
          <a:p>
            <a:endParaRPr lang="en-US" dirty="0"/>
          </a:p>
          <a:p>
            <a:endParaRPr lang="en-US" dirty="0"/>
          </a:p>
        </p:txBody>
      </p:sp>
    </p:spTree>
    <p:extLst>
      <p:ext uri="{BB962C8B-B14F-4D97-AF65-F5344CB8AC3E}">
        <p14:creationId xmlns:p14="http://schemas.microsoft.com/office/powerpoint/2010/main" val="129123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58A1806-BFDB-4A48-9267-7CBC4240695F}"/>
              </a:ext>
            </a:extLst>
          </p:cNvPr>
          <p:cNvSpPr>
            <a:spLocks noGrp="1"/>
          </p:cNvSpPr>
          <p:nvPr>
            <p:ph type="title"/>
          </p:nvPr>
        </p:nvSpPr>
        <p:spPr/>
        <p:txBody>
          <a:bodyPr/>
          <a:lstStyle/>
          <a:p>
            <a:r>
              <a:rPr lang="en-US" sz="4400" dirty="0">
                <a:solidFill>
                  <a:schemeClr val="accent6">
                    <a:lumMod val="60000"/>
                    <a:lumOff val="40000"/>
                  </a:schemeClr>
                </a:solidFill>
              </a:rPr>
              <a:t>Takeaway</a:t>
            </a:r>
          </a:p>
        </p:txBody>
      </p:sp>
      <p:sp>
        <p:nvSpPr>
          <p:cNvPr id="7" name="TextBox 6">
            <a:extLst>
              <a:ext uri="{FF2B5EF4-FFF2-40B4-BE49-F238E27FC236}">
                <a16:creationId xmlns:a16="http://schemas.microsoft.com/office/drawing/2014/main" xmlns="" id="{F5ED2404-E805-2648-BE94-D163785EA86B}"/>
              </a:ext>
            </a:extLst>
          </p:cNvPr>
          <p:cNvSpPr txBox="1"/>
          <p:nvPr/>
        </p:nvSpPr>
        <p:spPr>
          <a:xfrm>
            <a:off x="241300" y="2667000"/>
            <a:ext cx="11633200" cy="3416320"/>
          </a:xfrm>
          <a:prstGeom prst="rect">
            <a:avLst/>
          </a:prstGeom>
          <a:noFill/>
        </p:spPr>
        <p:txBody>
          <a:bodyPr wrap="square" rtlCol="0">
            <a:spAutoFit/>
          </a:bodyPr>
          <a:lstStyle/>
          <a:p>
            <a:pPr marL="571500" indent="-571500">
              <a:buFont typeface="Wingdings" pitchFamily="2" charset="2"/>
              <a:buChar char="ü"/>
            </a:pPr>
            <a:r>
              <a:rPr lang="en-US" sz="3600" dirty="0">
                <a:solidFill>
                  <a:schemeClr val="accent6">
                    <a:lumMod val="50000"/>
                  </a:schemeClr>
                </a:solidFill>
              </a:rPr>
              <a:t>Whether unconscious or unintentional, microaggression is still hurtful and damaging</a:t>
            </a:r>
          </a:p>
          <a:p>
            <a:pPr marL="571500" indent="-571500">
              <a:buFont typeface="Wingdings" pitchFamily="2" charset="2"/>
              <a:buChar char="ü"/>
            </a:pPr>
            <a:r>
              <a:rPr lang="en-US" sz="3600" dirty="0">
                <a:solidFill>
                  <a:schemeClr val="accent6">
                    <a:lumMod val="50000"/>
                  </a:schemeClr>
                </a:solidFill>
              </a:rPr>
              <a:t>Microagressive behavior is not okay, nor is it acceptable</a:t>
            </a:r>
          </a:p>
          <a:p>
            <a:pPr marL="571500" indent="-571500">
              <a:buFont typeface="Wingdings" pitchFamily="2" charset="2"/>
              <a:buChar char="ü"/>
            </a:pPr>
            <a:r>
              <a:rPr lang="en-US" sz="3600" dirty="0">
                <a:solidFill>
                  <a:schemeClr val="accent6">
                    <a:lumMod val="50000"/>
                  </a:schemeClr>
                </a:solidFill>
              </a:rPr>
              <a:t>We are </a:t>
            </a:r>
            <a:r>
              <a:rPr lang="en-US" sz="3600" b="1" dirty="0">
                <a:solidFill>
                  <a:schemeClr val="accent6">
                    <a:lumMod val="50000"/>
                  </a:schemeClr>
                </a:solidFill>
              </a:rPr>
              <a:t>ALL</a:t>
            </a:r>
            <a:r>
              <a:rPr lang="en-US" sz="3600" dirty="0">
                <a:solidFill>
                  <a:schemeClr val="accent6">
                    <a:lumMod val="50000"/>
                  </a:schemeClr>
                </a:solidFill>
              </a:rPr>
              <a:t> responsible to address, amend, and end microaggression </a:t>
            </a:r>
          </a:p>
        </p:txBody>
      </p:sp>
    </p:spTree>
    <p:extLst>
      <p:ext uri="{BB962C8B-B14F-4D97-AF65-F5344CB8AC3E}">
        <p14:creationId xmlns:p14="http://schemas.microsoft.com/office/powerpoint/2010/main" val="303129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8948A-17C1-5449-93D8-B436A8D7799C}"/>
              </a:ext>
            </a:extLst>
          </p:cNvPr>
          <p:cNvSpPr>
            <a:spLocks noGrp="1"/>
          </p:cNvSpPr>
          <p:nvPr>
            <p:ph type="title"/>
          </p:nvPr>
        </p:nvSpPr>
        <p:spPr/>
        <p:txBody>
          <a:bodyPr/>
          <a:lstStyle/>
          <a:p>
            <a:r>
              <a:rPr lang="en-US" dirty="0">
                <a:solidFill>
                  <a:schemeClr val="accent6">
                    <a:lumMod val="60000"/>
                    <a:lumOff val="40000"/>
                  </a:schemeClr>
                </a:solidFill>
              </a:rPr>
              <a:t>YOUR Action Plan</a:t>
            </a:r>
          </a:p>
        </p:txBody>
      </p:sp>
      <p:sp>
        <p:nvSpPr>
          <p:cNvPr id="4" name="TextBox 3">
            <a:extLst>
              <a:ext uri="{FF2B5EF4-FFF2-40B4-BE49-F238E27FC236}">
                <a16:creationId xmlns:a16="http://schemas.microsoft.com/office/drawing/2014/main" xmlns="" id="{A7E97AB2-93EA-4D4F-B134-40DADDB0352C}"/>
              </a:ext>
            </a:extLst>
          </p:cNvPr>
          <p:cNvSpPr txBox="1"/>
          <p:nvPr/>
        </p:nvSpPr>
        <p:spPr>
          <a:xfrm>
            <a:off x="150312" y="2855935"/>
            <a:ext cx="11824570" cy="3416320"/>
          </a:xfrm>
          <a:prstGeom prst="rect">
            <a:avLst/>
          </a:prstGeom>
          <a:noFill/>
        </p:spPr>
        <p:txBody>
          <a:bodyPr wrap="square" rtlCol="0">
            <a:spAutoFit/>
          </a:bodyPr>
          <a:lstStyle/>
          <a:p>
            <a:pPr marL="285750" indent="-285750">
              <a:buFont typeface="Wingdings" pitchFamily="2" charset="2"/>
              <a:buChar char="ü"/>
            </a:pPr>
            <a:r>
              <a:rPr lang="en-US" sz="3600" dirty="0">
                <a:solidFill>
                  <a:schemeClr val="accent6">
                    <a:lumMod val="50000"/>
                  </a:schemeClr>
                </a:solidFill>
              </a:rPr>
              <a:t>Continue to learn about microaggression and its impacts </a:t>
            </a:r>
          </a:p>
          <a:p>
            <a:pPr marL="285750" indent="-285750">
              <a:buFont typeface="Wingdings" pitchFamily="2" charset="2"/>
              <a:buChar char="ü"/>
            </a:pPr>
            <a:r>
              <a:rPr lang="en-US" sz="3600" dirty="0">
                <a:solidFill>
                  <a:schemeClr val="accent6">
                    <a:lumMod val="50000"/>
                  </a:schemeClr>
                </a:solidFill>
              </a:rPr>
              <a:t>Be aware of your words and actions, and those of others around you</a:t>
            </a:r>
          </a:p>
          <a:p>
            <a:pPr marL="285750" indent="-285750">
              <a:buFont typeface="Wingdings" pitchFamily="2" charset="2"/>
              <a:buChar char="ü"/>
            </a:pPr>
            <a:r>
              <a:rPr lang="en-US" sz="3600" dirty="0">
                <a:solidFill>
                  <a:schemeClr val="accent6">
                    <a:lumMod val="50000"/>
                  </a:schemeClr>
                </a:solidFill>
              </a:rPr>
              <a:t>Educate others</a:t>
            </a:r>
          </a:p>
          <a:p>
            <a:pPr marL="285750" indent="-285750">
              <a:buFont typeface="Wingdings" pitchFamily="2" charset="2"/>
              <a:buChar char="ü"/>
            </a:pPr>
            <a:r>
              <a:rPr lang="en-US" sz="3600" dirty="0">
                <a:solidFill>
                  <a:schemeClr val="accent6">
                    <a:lumMod val="50000"/>
                  </a:schemeClr>
                </a:solidFill>
              </a:rPr>
              <a:t>Be a disruptor</a:t>
            </a:r>
          </a:p>
        </p:txBody>
      </p:sp>
    </p:spTree>
    <p:extLst>
      <p:ext uri="{BB962C8B-B14F-4D97-AF65-F5344CB8AC3E}">
        <p14:creationId xmlns:p14="http://schemas.microsoft.com/office/powerpoint/2010/main" val="4027556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0A610D-1FDE-9442-B509-8007F49CBA3A}"/>
              </a:ext>
            </a:extLst>
          </p:cNvPr>
          <p:cNvSpPr>
            <a:spLocks noGrp="1"/>
          </p:cNvSpPr>
          <p:nvPr>
            <p:ph type="title"/>
          </p:nvPr>
        </p:nvSpPr>
        <p:spPr/>
        <p:txBody>
          <a:bodyPr/>
          <a:lstStyle/>
          <a:p>
            <a:r>
              <a:rPr lang="en-US" dirty="0">
                <a:solidFill>
                  <a:schemeClr val="accent6">
                    <a:lumMod val="60000"/>
                    <a:lumOff val="40000"/>
                  </a:schemeClr>
                </a:solidFill>
              </a:rPr>
              <a:t>Wendy M. Nicholson, MPA</a:t>
            </a:r>
          </a:p>
        </p:txBody>
      </p:sp>
      <p:sp>
        <p:nvSpPr>
          <p:cNvPr id="5" name="TextBox 4">
            <a:extLst>
              <a:ext uri="{FF2B5EF4-FFF2-40B4-BE49-F238E27FC236}">
                <a16:creationId xmlns:a16="http://schemas.microsoft.com/office/drawing/2014/main" xmlns="" id="{3E13EC5D-6148-F94B-9C8F-6442F4AA51CC}"/>
              </a:ext>
            </a:extLst>
          </p:cNvPr>
          <p:cNvSpPr txBox="1"/>
          <p:nvPr/>
        </p:nvSpPr>
        <p:spPr>
          <a:xfrm>
            <a:off x="1866900" y="2895600"/>
            <a:ext cx="8242300" cy="1754326"/>
          </a:xfrm>
          <a:prstGeom prst="rect">
            <a:avLst/>
          </a:prstGeom>
          <a:noFill/>
        </p:spPr>
        <p:txBody>
          <a:bodyPr wrap="square" rtlCol="0">
            <a:spAutoFit/>
          </a:bodyPr>
          <a:lstStyle/>
          <a:p>
            <a:r>
              <a:rPr lang="en-US" sz="3600" dirty="0">
                <a:solidFill>
                  <a:schemeClr val="accent6">
                    <a:lumMod val="50000"/>
                  </a:schemeClr>
                </a:solidFill>
              </a:rPr>
              <a:t>Adjunct Professor</a:t>
            </a:r>
          </a:p>
          <a:p>
            <a:r>
              <a:rPr lang="en-US" sz="3600" dirty="0">
                <a:solidFill>
                  <a:schemeClr val="accent6">
                    <a:lumMod val="50000"/>
                  </a:schemeClr>
                </a:solidFill>
                <a:hlinkClick r:id="rId2">
                  <a:extLst>
                    <a:ext uri="{A12FA001-AC4F-418D-AE19-62706E023703}">
                      <ahyp:hlinkClr xmlns:ahyp="http://schemas.microsoft.com/office/drawing/2018/hyperlinkcolor" xmlns="" val="tx"/>
                    </a:ext>
                  </a:extLst>
                </a:hlinkClick>
              </a:rPr>
              <a:t>wnicholson@jjay.cuny.edu</a:t>
            </a:r>
            <a:endParaRPr lang="en-US" sz="3600" dirty="0">
              <a:solidFill>
                <a:schemeClr val="accent6">
                  <a:lumMod val="50000"/>
                </a:schemeClr>
              </a:solidFill>
            </a:endParaRPr>
          </a:p>
          <a:p>
            <a:r>
              <a:rPr lang="en-US" sz="3600" dirty="0">
                <a:solidFill>
                  <a:schemeClr val="accent6">
                    <a:lumMod val="50000"/>
                  </a:schemeClr>
                </a:solidFill>
              </a:rPr>
              <a:t>929. 390.1422</a:t>
            </a:r>
          </a:p>
        </p:txBody>
      </p:sp>
    </p:spTree>
    <p:extLst>
      <p:ext uri="{BB962C8B-B14F-4D97-AF65-F5344CB8AC3E}">
        <p14:creationId xmlns:p14="http://schemas.microsoft.com/office/powerpoint/2010/main" val="91440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4A5D8-B2FD-3548-9DA0-ED711F2696B9}"/>
              </a:ext>
            </a:extLst>
          </p:cNvPr>
          <p:cNvSpPr>
            <a:spLocks noGrp="1"/>
          </p:cNvSpPr>
          <p:nvPr>
            <p:ph type="title"/>
          </p:nvPr>
        </p:nvSpPr>
        <p:spPr/>
        <p:txBody>
          <a:bodyPr/>
          <a:lstStyle/>
          <a:p>
            <a:r>
              <a:rPr lang="en-US" dirty="0">
                <a:solidFill>
                  <a:schemeClr val="accent6">
                    <a:lumMod val="60000"/>
                    <a:lumOff val="40000"/>
                  </a:schemeClr>
                </a:solidFill>
              </a:rPr>
              <a:t>Rules of Engagement</a:t>
            </a:r>
          </a:p>
        </p:txBody>
      </p:sp>
      <p:sp>
        <p:nvSpPr>
          <p:cNvPr id="4" name="TextBox 3">
            <a:extLst>
              <a:ext uri="{FF2B5EF4-FFF2-40B4-BE49-F238E27FC236}">
                <a16:creationId xmlns:a16="http://schemas.microsoft.com/office/drawing/2014/main" xmlns="" id="{C57F4F58-F271-464A-A7E4-D078EE904820}"/>
              </a:ext>
            </a:extLst>
          </p:cNvPr>
          <p:cNvSpPr txBox="1"/>
          <p:nvPr/>
        </p:nvSpPr>
        <p:spPr>
          <a:xfrm>
            <a:off x="1643605" y="3159889"/>
            <a:ext cx="8414795" cy="2862322"/>
          </a:xfrm>
          <a:prstGeom prst="rect">
            <a:avLst/>
          </a:prstGeom>
          <a:noFill/>
        </p:spPr>
        <p:txBody>
          <a:bodyPr wrap="square" rtlCol="0">
            <a:spAutoFit/>
          </a:bodyPr>
          <a:lstStyle/>
          <a:p>
            <a:r>
              <a:rPr lang="en-US" sz="3600" dirty="0">
                <a:solidFill>
                  <a:schemeClr val="accent6">
                    <a:lumMod val="50000"/>
                  </a:schemeClr>
                </a:solidFill>
              </a:rPr>
              <a:t>RULE 1: Be respectful at all times</a:t>
            </a:r>
          </a:p>
          <a:p>
            <a:endParaRPr lang="en-US" sz="3600" dirty="0">
              <a:solidFill>
                <a:schemeClr val="accent6">
                  <a:lumMod val="50000"/>
                </a:schemeClr>
              </a:solidFill>
            </a:endParaRPr>
          </a:p>
          <a:p>
            <a:r>
              <a:rPr lang="en-US" sz="3600" dirty="0">
                <a:solidFill>
                  <a:schemeClr val="accent6">
                    <a:lumMod val="50000"/>
                  </a:schemeClr>
                </a:solidFill>
              </a:rPr>
              <a:t>RULE 2: Be open-minded</a:t>
            </a:r>
          </a:p>
          <a:p>
            <a:endParaRPr lang="en-US" sz="3600" dirty="0">
              <a:solidFill>
                <a:schemeClr val="accent6">
                  <a:lumMod val="50000"/>
                </a:schemeClr>
              </a:solidFill>
            </a:endParaRPr>
          </a:p>
          <a:p>
            <a:r>
              <a:rPr lang="en-US" sz="3600" dirty="0">
                <a:solidFill>
                  <a:schemeClr val="accent6">
                    <a:lumMod val="50000"/>
                  </a:schemeClr>
                </a:solidFill>
              </a:rPr>
              <a:t>RULE 3: Refer to RULE 1</a:t>
            </a:r>
          </a:p>
        </p:txBody>
      </p:sp>
    </p:spTree>
    <p:extLst>
      <p:ext uri="{BB962C8B-B14F-4D97-AF65-F5344CB8AC3E}">
        <p14:creationId xmlns:p14="http://schemas.microsoft.com/office/powerpoint/2010/main" val="254235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2362B-990C-E64E-BE4C-4A3D20B39155}"/>
              </a:ext>
            </a:extLst>
          </p:cNvPr>
          <p:cNvSpPr>
            <a:spLocks noGrp="1"/>
          </p:cNvSpPr>
          <p:nvPr>
            <p:ph type="title"/>
          </p:nvPr>
        </p:nvSpPr>
        <p:spPr/>
        <p:txBody>
          <a:bodyPr/>
          <a:lstStyle/>
          <a:p>
            <a:r>
              <a:rPr lang="en-US" dirty="0">
                <a:solidFill>
                  <a:schemeClr val="accent6">
                    <a:lumMod val="60000"/>
                    <a:lumOff val="40000"/>
                  </a:schemeClr>
                </a:solidFill>
              </a:rPr>
              <a:t>Learning Objectives</a:t>
            </a:r>
          </a:p>
        </p:txBody>
      </p:sp>
      <p:sp>
        <p:nvSpPr>
          <p:cNvPr id="4" name="TextBox 3">
            <a:extLst>
              <a:ext uri="{FF2B5EF4-FFF2-40B4-BE49-F238E27FC236}">
                <a16:creationId xmlns:a16="http://schemas.microsoft.com/office/drawing/2014/main" xmlns="" id="{346FBE53-AF2E-8C41-9C92-EBF3010F334D}"/>
              </a:ext>
            </a:extLst>
          </p:cNvPr>
          <p:cNvSpPr txBox="1"/>
          <p:nvPr/>
        </p:nvSpPr>
        <p:spPr>
          <a:xfrm>
            <a:off x="219919" y="3102016"/>
            <a:ext cx="11331615" cy="2862322"/>
          </a:xfrm>
          <a:prstGeom prst="rect">
            <a:avLst/>
          </a:prstGeom>
          <a:noFill/>
        </p:spPr>
        <p:txBody>
          <a:bodyPr wrap="square" rtlCol="0">
            <a:spAutoFit/>
          </a:bodyPr>
          <a:lstStyle/>
          <a:p>
            <a:pPr marL="571500" indent="-571500">
              <a:buFont typeface="Wingdings" pitchFamily="2" charset="2"/>
              <a:buChar char="ü"/>
            </a:pPr>
            <a:r>
              <a:rPr lang="en-US" sz="3600" dirty="0">
                <a:solidFill>
                  <a:schemeClr val="accent6">
                    <a:lumMod val="50000"/>
                  </a:schemeClr>
                </a:solidFill>
              </a:rPr>
              <a:t>Understanding the theoretical framework of racism from a Critical Race Theory perspective</a:t>
            </a:r>
          </a:p>
          <a:p>
            <a:pPr marL="571500" indent="-571500">
              <a:buFont typeface="Wingdings" pitchFamily="2" charset="2"/>
              <a:buChar char="ü"/>
            </a:pPr>
            <a:r>
              <a:rPr lang="en-US" sz="3600" dirty="0">
                <a:solidFill>
                  <a:schemeClr val="accent6">
                    <a:lumMod val="50000"/>
                  </a:schemeClr>
                </a:solidFill>
              </a:rPr>
              <a:t>What are microaggressions?</a:t>
            </a:r>
          </a:p>
          <a:p>
            <a:pPr marL="571500" indent="-571500">
              <a:buFont typeface="Wingdings" pitchFamily="2" charset="2"/>
              <a:buChar char="ü"/>
            </a:pPr>
            <a:r>
              <a:rPr lang="en-US" sz="3600" dirty="0">
                <a:solidFill>
                  <a:schemeClr val="accent6">
                    <a:lumMod val="50000"/>
                  </a:schemeClr>
                </a:solidFill>
              </a:rPr>
              <a:t>Understanding the impact of microaggressions</a:t>
            </a:r>
          </a:p>
          <a:p>
            <a:pPr marL="571500" indent="-571500">
              <a:buFont typeface="Wingdings" pitchFamily="2" charset="2"/>
              <a:buChar char="ü"/>
            </a:pPr>
            <a:r>
              <a:rPr lang="en-US" sz="3600" dirty="0">
                <a:solidFill>
                  <a:schemeClr val="accent6">
                    <a:lumMod val="50000"/>
                  </a:schemeClr>
                </a:solidFill>
              </a:rPr>
              <a:t>Strategies for disrupting microaggression</a:t>
            </a:r>
          </a:p>
        </p:txBody>
      </p:sp>
    </p:spTree>
    <p:extLst>
      <p:ext uri="{BB962C8B-B14F-4D97-AF65-F5344CB8AC3E}">
        <p14:creationId xmlns:p14="http://schemas.microsoft.com/office/powerpoint/2010/main" val="219273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6A0D6-5269-1A48-9596-285126C6D81E}"/>
              </a:ext>
            </a:extLst>
          </p:cNvPr>
          <p:cNvSpPr>
            <a:spLocks noGrp="1"/>
          </p:cNvSpPr>
          <p:nvPr>
            <p:ph type="title"/>
          </p:nvPr>
        </p:nvSpPr>
        <p:spPr/>
        <p:txBody>
          <a:bodyPr/>
          <a:lstStyle/>
          <a:p>
            <a:r>
              <a:rPr lang="en-US" dirty="0">
                <a:solidFill>
                  <a:schemeClr val="accent6">
                    <a:lumMod val="60000"/>
                    <a:lumOff val="40000"/>
                  </a:schemeClr>
                </a:solidFill>
              </a:rPr>
              <a:t>Critical Race Theory</a:t>
            </a:r>
          </a:p>
        </p:txBody>
      </p:sp>
      <p:sp>
        <p:nvSpPr>
          <p:cNvPr id="4" name="TextBox 3">
            <a:extLst>
              <a:ext uri="{FF2B5EF4-FFF2-40B4-BE49-F238E27FC236}">
                <a16:creationId xmlns:a16="http://schemas.microsoft.com/office/drawing/2014/main" xmlns="" id="{FE4C7A12-A71C-7745-9145-3152444418C0}"/>
              </a:ext>
            </a:extLst>
          </p:cNvPr>
          <p:cNvSpPr txBox="1"/>
          <p:nvPr/>
        </p:nvSpPr>
        <p:spPr>
          <a:xfrm>
            <a:off x="598216" y="2796937"/>
            <a:ext cx="10401400" cy="3231654"/>
          </a:xfrm>
          <a:prstGeom prst="rect">
            <a:avLst/>
          </a:prstGeom>
          <a:noFill/>
        </p:spPr>
        <p:txBody>
          <a:bodyPr wrap="square" rtlCol="0">
            <a:spAutoFit/>
          </a:bodyPr>
          <a:lstStyle/>
          <a:p>
            <a:pPr marL="457200" lvl="0" indent="-457200">
              <a:buFont typeface="Wingdings" pitchFamily="2" charset="2"/>
              <a:buChar char="ü"/>
            </a:pPr>
            <a:r>
              <a:rPr lang="en-US" sz="2800" dirty="0">
                <a:ln>
                  <a:solidFill>
                    <a:schemeClr val="accent6">
                      <a:lumMod val="50000"/>
                    </a:schemeClr>
                  </a:solidFill>
                </a:ln>
              </a:rPr>
              <a:t>Racism is ordinary</a:t>
            </a:r>
          </a:p>
          <a:p>
            <a:pPr marL="457200" lvl="0" indent="-457200">
              <a:buFont typeface="Wingdings" pitchFamily="2" charset="2"/>
              <a:buChar char="ü"/>
            </a:pPr>
            <a:r>
              <a:rPr lang="en-US" sz="2800" dirty="0">
                <a:ln>
                  <a:solidFill>
                    <a:schemeClr val="accent6">
                      <a:lumMod val="50000"/>
                    </a:schemeClr>
                  </a:solidFill>
                </a:ln>
              </a:rPr>
              <a:t>Interest convergence (materialism determinism)</a:t>
            </a:r>
          </a:p>
          <a:p>
            <a:pPr marL="457200" lvl="0" indent="-457200">
              <a:buFont typeface="Wingdings" pitchFamily="2" charset="2"/>
              <a:buChar char="ü"/>
            </a:pPr>
            <a:r>
              <a:rPr lang="en-US" sz="2800" dirty="0">
                <a:ln>
                  <a:solidFill>
                    <a:schemeClr val="accent6">
                      <a:lumMod val="50000"/>
                    </a:schemeClr>
                  </a:solidFill>
                </a:ln>
              </a:rPr>
              <a:t>Social construction thesis </a:t>
            </a:r>
          </a:p>
          <a:p>
            <a:pPr marL="457200" lvl="0" indent="-457200">
              <a:buFont typeface="Wingdings" pitchFamily="2" charset="2"/>
              <a:buChar char="ü"/>
            </a:pPr>
            <a:r>
              <a:rPr lang="en-US" sz="2800" dirty="0">
                <a:ln>
                  <a:solidFill>
                    <a:schemeClr val="accent6">
                      <a:lumMod val="50000"/>
                    </a:schemeClr>
                  </a:solidFill>
                </a:ln>
              </a:rPr>
              <a:t>Different racialization and its many consequences </a:t>
            </a:r>
          </a:p>
          <a:p>
            <a:pPr marL="457200" lvl="0" indent="-457200">
              <a:buFont typeface="Wingdings" pitchFamily="2" charset="2"/>
              <a:buChar char="ü"/>
            </a:pPr>
            <a:r>
              <a:rPr lang="en-US" sz="2800" dirty="0">
                <a:ln>
                  <a:solidFill>
                    <a:schemeClr val="accent6">
                      <a:lumMod val="50000"/>
                    </a:schemeClr>
                  </a:solidFill>
                </a:ln>
              </a:rPr>
              <a:t>Each race has its own origins and ever-evolving history </a:t>
            </a:r>
          </a:p>
          <a:p>
            <a:pPr marL="457200" lvl="0" indent="-457200">
              <a:buFont typeface="Wingdings" pitchFamily="2" charset="2"/>
              <a:buChar char="ü"/>
            </a:pPr>
            <a:r>
              <a:rPr lang="en-US" sz="2800" dirty="0">
                <a:ln>
                  <a:solidFill>
                    <a:schemeClr val="accent6">
                      <a:lumMod val="50000"/>
                    </a:schemeClr>
                  </a:solidFill>
                </a:ln>
              </a:rPr>
              <a:t>Voice-of-color thesis</a:t>
            </a:r>
          </a:p>
          <a:p>
            <a:endParaRPr lang="en-US" dirty="0"/>
          </a:p>
          <a:p>
            <a:pPr marL="285750" indent="-285750">
              <a:buFont typeface="Wingdings" pitchFamily="2" charset="2"/>
              <a:buChar char="ü"/>
            </a:pPr>
            <a:endParaRPr lang="en-US" dirty="0"/>
          </a:p>
        </p:txBody>
      </p:sp>
      <p:sp>
        <p:nvSpPr>
          <p:cNvPr id="3" name="TextBox 2">
            <a:extLst>
              <a:ext uri="{FF2B5EF4-FFF2-40B4-BE49-F238E27FC236}">
                <a16:creationId xmlns:a16="http://schemas.microsoft.com/office/drawing/2014/main" xmlns="" id="{3E4DA3D8-D57D-AF41-9335-0DE7EFDC76CE}"/>
              </a:ext>
            </a:extLst>
          </p:cNvPr>
          <p:cNvSpPr txBox="1"/>
          <p:nvPr/>
        </p:nvSpPr>
        <p:spPr>
          <a:xfrm>
            <a:off x="594168" y="6040166"/>
            <a:ext cx="11597832" cy="553998"/>
          </a:xfrm>
          <a:prstGeom prst="rect">
            <a:avLst/>
          </a:prstGeom>
          <a:noFill/>
        </p:spPr>
        <p:txBody>
          <a:bodyPr wrap="square" rtlCol="0">
            <a:spAutoFit/>
          </a:bodyPr>
          <a:lstStyle/>
          <a:p>
            <a:r>
              <a:rPr lang="en-US" sz="1200" dirty="0">
                <a:solidFill>
                  <a:schemeClr val="accent6">
                    <a:lumMod val="50000"/>
                  </a:schemeClr>
                </a:solidFill>
              </a:rPr>
              <a:t>Delgado, R., &amp; Stefancic, J. (2001). </a:t>
            </a:r>
            <a:r>
              <a:rPr lang="en-US" sz="1200" i="1" dirty="0">
                <a:solidFill>
                  <a:schemeClr val="accent6">
                    <a:lumMod val="50000"/>
                  </a:schemeClr>
                </a:solidFill>
              </a:rPr>
              <a:t>Critical Race Theory: An Introduction. </a:t>
            </a:r>
            <a:r>
              <a:rPr lang="en-US" sz="1200" dirty="0">
                <a:solidFill>
                  <a:schemeClr val="accent6">
                    <a:lumMod val="50000"/>
                  </a:schemeClr>
                </a:solidFill>
              </a:rPr>
              <a:t>New York  New York University Press; </a:t>
            </a:r>
          </a:p>
          <a:p>
            <a:endParaRPr lang="en-US" dirty="0"/>
          </a:p>
        </p:txBody>
      </p:sp>
    </p:spTree>
    <p:extLst>
      <p:ext uri="{BB962C8B-B14F-4D97-AF65-F5344CB8AC3E}">
        <p14:creationId xmlns:p14="http://schemas.microsoft.com/office/powerpoint/2010/main" val="180158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3660C0D7-AAA1-6F45-8665-C0DBAA435952}"/>
              </a:ext>
            </a:extLst>
          </p:cNvPr>
          <p:cNvSpPr txBox="1"/>
          <p:nvPr/>
        </p:nvSpPr>
        <p:spPr>
          <a:xfrm>
            <a:off x="138897" y="451414"/>
            <a:ext cx="11898774" cy="3693319"/>
          </a:xfrm>
          <a:prstGeom prst="rect">
            <a:avLst/>
          </a:prstGeom>
          <a:noFill/>
        </p:spPr>
        <p:txBody>
          <a:bodyPr wrap="square" rtlCol="0">
            <a:spAutoFit/>
          </a:bodyPr>
          <a:lstStyle/>
          <a:p>
            <a:r>
              <a:rPr lang="en-US" sz="3600" i="1" dirty="0">
                <a:solidFill>
                  <a:schemeClr val="accent6">
                    <a:lumMod val="50000"/>
                  </a:schemeClr>
                </a:solidFill>
              </a:rPr>
              <a:t>“Racial microaggressions are brief and commonplace daily verbal, behavioral, or environmental indignities, whether intentional or unintentional, that communicate hostile, de- rogatory, or negative racial slights and insults toward people of color.” (p. 271) </a:t>
            </a:r>
            <a:endParaRPr lang="en-US" sz="3600" dirty="0">
              <a:solidFill>
                <a:schemeClr val="accent6">
                  <a:lumMod val="50000"/>
                </a:schemeClr>
              </a:solidFill>
            </a:endParaRPr>
          </a:p>
          <a:p>
            <a:endParaRPr lang="en-US" dirty="0"/>
          </a:p>
        </p:txBody>
      </p:sp>
      <p:sp>
        <p:nvSpPr>
          <p:cNvPr id="15" name="TextBox 14">
            <a:extLst>
              <a:ext uri="{FF2B5EF4-FFF2-40B4-BE49-F238E27FC236}">
                <a16:creationId xmlns:a16="http://schemas.microsoft.com/office/drawing/2014/main" xmlns="" id="{8FA55021-9CA5-9C4E-9E04-A244A1675E3F}"/>
              </a:ext>
            </a:extLst>
          </p:cNvPr>
          <p:cNvSpPr txBox="1"/>
          <p:nvPr/>
        </p:nvSpPr>
        <p:spPr>
          <a:xfrm>
            <a:off x="1122743" y="5081286"/>
            <a:ext cx="9005105" cy="1200329"/>
          </a:xfrm>
          <a:prstGeom prst="rect">
            <a:avLst/>
          </a:prstGeom>
          <a:noFill/>
        </p:spPr>
        <p:txBody>
          <a:bodyPr wrap="square" rtlCol="0">
            <a:spAutoFit/>
          </a:bodyPr>
          <a:lstStyle/>
          <a:p>
            <a:r>
              <a:rPr lang="en-US" dirty="0">
                <a:solidFill>
                  <a:schemeClr val="accent6">
                    <a:lumMod val="60000"/>
                    <a:lumOff val="40000"/>
                  </a:schemeClr>
                </a:solidFill>
              </a:rPr>
              <a:t>Sue, D.W., et al (2007). Racial Microaggressions in Everyday Life: </a:t>
            </a:r>
            <a:r>
              <a:rPr lang="en-US" i="1" dirty="0">
                <a:solidFill>
                  <a:schemeClr val="accent6">
                    <a:lumMod val="60000"/>
                    <a:lumOff val="40000"/>
                  </a:schemeClr>
                </a:solidFill>
              </a:rPr>
              <a:t>Implications for Clinical Practice. American Psychologist, 62(4), 271-286.</a:t>
            </a:r>
            <a:endParaRPr lang="en-US" dirty="0">
              <a:solidFill>
                <a:schemeClr val="accent6">
                  <a:lumMod val="60000"/>
                  <a:lumOff val="40000"/>
                </a:schemeClr>
              </a:solidFill>
            </a:endParaRPr>
          </a:p>
          <a:p>
            <a:r>
              <a:rPr lang="en-US" dirty="0"/>
              <a:t> </a:t>
            </a:r>
          </a:p>
          <a:p>
            <a:endParaRPr lang="en-US" dirty="0"/>
          </a:p>
        </p:txBody>
      </p:sp>
    </p:spTree>
    <p:extLst>
      <p:ext uri="{BB962C8B-B14F-4D97-AF65-F5344CB8AC3E}">
        <p14:creationId xmlns:p14="http://schemas.microsoft.com/office/powerpoint/2010/main" val="204530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8395592-EDE2-1340-AF0A-F4BBC9138DB4}"/>
              </a:ext>
            </a:extLst>
          </p:cNvPr>
          <p:cNvSpPr>
            <a:spLocks noGrp="1"/>
          </p:cNvSpPr>
          <p:nvPr>
            <p:ph type="title"/>
          </p:nvPr>
        </p:nvSpPr>
        <p:spPr>
          <a:xfrm>
            <a:off x="1581878" y="462987"/>
            <a:ext cx="8453906" cy="4109013"/>
          </a:xfrm>
        </p:spPr>
        <p:txBody>
          <a:bodyPr/>
          <a:lstStyle/>
          <a:p>
            <a:r>
              <a:rPr lang="en-US" sz="3200" dirty="0">
                <a:solidFill>
                  <a:schemeClr val="accent6">
                    <a:lumMod val="60000"/>
                    <a:lumOff val="40000"/>
                  </a:schemeClr>
                </a:solidFill>
              </a:rPr>
              <a:t>Why is your hair like that?</a:t>
            </a:r>
            <a:br>
              <a:rPr lang="en-US" sz="3200" dirty="0">
                <a:solidFill>
                  <a:schemeClr val="accent6">
                    <a:lumMod val="60000"/>
                    <a:lumOff val="40000"/>
                  </a:schemeClr>
                </a:solidFill>
              </a:rPr>
            </a:br>
            <a:r>
              <a:rPr lang="en-US" sz="3200" dirty="0">
                <a:solidFill>
                  <a:schemeClr val="accent6">
                    <a:lumMod val="60000"/>
                    <a:lumOff val="40000"/>
                  </a:schemeClr>
                </a:solidFill>
              </a:rPr>
              <a:t>You are so well spoken!</a:t>
            </a:r>
            <a:br>
              <a:rPr lang="en-US" sz="3200" dirty="0">
                <a:solidFill>
                  <a:schemeClr val="accent6">
                    <a:lumMod val="60000"/>
                    <a:lumOff val="40000"/>
                  </a:schemeClr>
                </a:solidFill>
              </a:rPr>
            </a:br>
            <a:r>
              <a:rPr lang="en-US" sz="3200" dirty="0">
                <a:solidFill>
                  <a:schemeClr val="accent6">
                    <a:lumMod val="60000"/>
                    <a:lumOff val="40000"/>
                  </a:schemeClr>
                </a:solidFill>
              </a:rPr>
              <a:t>Your family members aren’t terrorists, are they?</a:t>
            </a:r>
            <a:br>
              <a:rPr lang="en-US" sz="3200" dirty="0">
                <a:solidFill>
                  <a:schemeClr val="accent6">
                    <a:lumMod val="60000"/>
                    <a:lumOff val="40000"/>
                  </a:schemeClr>
                </a:solidFill>
              </a:rPr>
            </a:br>
            <a:r>
              <a:rPr lang="en-US" sz="3200" dirty="0">
                <a:solidFill>
                  <a:schemeClr val="accent6">
                    <a:lumMod val="60000"/>
                    <a:lumOff val="40000"/>
                  </a:schemeClr>
                </a:solidFill>
              </a:rPr>
              <a:t>You are smart for someone who lives in the projects! What’s it like?</a:t>
            </a:r>
            <a:r>
              <a:rPr lang="en-US" dirty="0">
                <a:solidFill>
                  <a:schemeClr val="accent6">
                    <a:lumMod val="75000"/>
                  </a:schemeClr>
                </a:solidFill>
              </a:rPr>
              <a:t/>
            </a:r>
            <a:br>
              <a:rPr lang="en-US" dirty="0">
                <a:solidFill>
                  <a:schemeClr val="accent6">
                    <a:lumMod val="75000"/>
                  </a:schemeClr>
                </a:solidFill>
              </a:rPr>
            </a:br>
            <a:endParaRPr lang="en-US" dirty="0">
              <a:solidFill>
                <a:schemeClr val="accent6">
                  <a:lumMod val="75000"/>
                </a:schemeClr>
              </a:solidFill>
            </a:endParaRPr>
          </a:p>
        </p:txBody>
      </p:sp>
      <p:sp>
        <p:nvSpPr>
          <p:cNvPr id="5" name="Text Placeholder 4">
            <a:extLst>
              <a:ext uri="{FF2B5EF4-FFF2-40B4-BE49-F238E27FC236}">
                <a16:creationId xmlns:a16="http://schemas.microsoft.com/office/drawing/2014/main" xmlns="" id="{347BA040-E2FF-754C-BA6A-9B756C886E92}"/>
              </a:ext>
            </a:extLst>
          </p:cNvPr>
          <p:cNvSpPr>
            <a:spLocks noGrp="1"/>
          </p:cNvSpPr>
          <p:nvPr>
            <p:ph type="body" sz="half" idx="2"/>
          </p:nvPr>
        </p:nvSpPr>
        <p:spPr>
          <a:xfrm>
            <a:off x="194255" y="5573209"/>
            <a:ext cx="9244897" cy="997857"/>
          </a:xfrm>
        </p:spPr>
        <p:txBody>
          <a:bodyPr>
            <a:normAutofit/>
          </a:bodyPr>
          <a:lstStyle/>
          <a:p>
            <a:r>
              <a:rPr lang="en-US" sz="4400" b="1" dirty="0">
                <a:solidFill>
                  <a:schemeClr val="accent6">
                    <a:lumMod val="50000"/>
                  </a:schemeClr>
                </a:solidFill>
              </a:rPr>
              <a:t>Examples of microaggression</a:t>
            </a:r>
          </a:p>
        </p:txBody>
      </p:sp>
    </p:spTree>
    <p:extLst>
      <p:ext uri="{BB962C8B-B14F-4D97-AF65-F5344CB8AC3E}">
        <p14:creationId xmlns:p14="http://schemas.microsoft.com/office/powerpoint/2010/main" val="352912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3E6D9-CF49-7749-9CE9-D67E4C5592B0}"/>
              </a:ext>
            </a:extLst>
          </p:cNvPr>
          <p:cNvSpPr>
            <a:spLocks noGrp="1"/>
          </p:cNvSpPr>
          <p:nvPr>
            <p:ph type="title"/>
          </p:nvPr>
        </p:nvSpPr>
        <p:spPr>
          <a:xfrm>
            <a:off x="1154954" y="5232400"/>
            <a:ext cx="8825659" cy="685799"/>
          </a:xfrm>
        </p:spPr>
        <p:txBody>
          <a:bodyPr>
            <a:noAutofit/>
          </a:bodyPr>
          <a:lstStyle/>
          <a:p>
            <a:r>
              <a:rPr lang="en-US" sz="3600" dirty="0">
                <a:solidFill>
                  <a:schemeClr val="accent6">
                    <a:lumMod val="60000"/>
                    <a:lumOff val="40000"/>
                  </a:schemeClr>
                </a:solidFill>
              </a:rPr>
              <a:t>Forms of Microaggression</a:t>
            </a:r>
          </a:p>
        </p:txBody>
      </p:sp>
      <p:sp>
        <p:nvSpPr>
          <p:cNvPr id="4" name="Text Placeholder 3">
            <a:extLst>
              <a:ext uri="{FF2B5EF4-FFF2-40B4-BE49-F238E27FC236}">
                <a16:creationId xmlns:a16="http://schemas.microsoft.com/office/drawing/2014/main" xmlns="" id="{068B5EB3-232F-3E45-8AB1-3B47778BBB7E}"/>
              </a:ext>
            </a:extLst>
          </p:cNvPr>
          <p:cNvSpPr>
            <a:spLocks noGrp="1"/>
          </p:cNvSpPr>
          <p:nvPr>
            <p:ph type="body" sz="half" idx="2"/>
          </p:nvPr>
        </p:nvSpPr>
        <p:spPr>
          <a:xfrm>
            <a:off x="545354" y="6070065"/>
            <a:ext cx="10402046" cy="493712"/>
          </a:xfrm>
        </p:spPr>
        <p:txBody>
          <a:bodyPr/>
          <a:lstStyle/>
          <a:p>
            <a:r>
              <a:rPr lang="en-US" dirty="0">
                <a:solidFill>
                  <a:schemeClr val="accent6">
                    <a:lumMod val="60000"/>
                    <a:lumOff val="40000"/>
                  </a:schemeClr>
                </a:solidFill>
              </a:rPr>
              <a:t>Sue, D.W., et al (2007). Racial Microaggressions in Everyday Life: </a:t>
            </a:r>
            <a:r>
              <a:rPr lang="en-US" i="1" dirty="0">
                <a:solidFill>
                  <a:schemeClr val="accent6">
                    <a:lumMod val="60000"/>
                    <a:lumOff val="40000"/>
                  </a:schemeClr>
                </a:solidFill>
              </a:rPr>
              <a:t>Implications for Clinical Practice. American Psychologist, 62(4), 271-286.</a:t>
            </a:r>
            <a:endParaRPr lang="en-US" dirty="0">
              <a:solidFill>
                <a:schemeClr val="accent6">
                  <a:lumMod val="60000"/>
                  <a:lumOff val="40000"/>
                </a:schemeClr>
              </a:solidFill>
            </a:endParaRPr>
          </a:p>
          <a:p>
            <a:endParaRPr lang="en-US" dirty="0"/>
          </a:p>
        </p:txBody>
      </p:sp>
      <p:sp>
        <p:nvSpPr>
          <p:cNvPr id="5" name="TextBox 4">
            <a:extLst>
              <a:ext uri="{FF2B5EF4-FFF2-40B4-BE49-F238E27FC236}">
                <a16:creationId xmlns:a16="http://schemas.microsoft.com/office/drawing/2014/main" xmlns="" id="{68ECAD02-B58A-7845-B341-1422A53977BC}"/>
              </a:ext>
            </a:extLst>
          </p:cNvPr>
          <p:cNvSpPr txBox="1"/>
          <p:nvPr/>
        </p:nvSpPr>
        <p:spPr>
          <a:xfrm>
            <a:off x="0" y="0"/>
            <a:ext cx="11150600" cy="5663089"/>
          </a:xfrm>
          <a:prstGeom prst="rect">
            <a:avLst/>
          </a:prstGeom>
          <a:noFill/>
        </p:spPr>
        <p:txBody>
          <a:bodyPr wrap="square" rtlCol="0">
            <a:spAutoFit/>
          </a:bodyPr>
          <a:lstStyle/>
          <a:p>
            <a:r>
              <a:rPr lang="en-US" sz="2400" b="1" i="1" dirty="0">
                <a:solidFill>
                  <a:schemeClr val="accent6">
                    <a:lumMod val="50000"/>
                  </a:schemeClr>
                </a:solidFill>
              </a:rPr>
              <a:t>Microassault</a:t>
            </a:r>
          </a:p>
          <a:p>
            <a:r>
              <a:rPr lang="en-US" sz="2400" i="1" dirty="0">
                <a:solidFill>
                  <a:schemeClr val="accent6">
                    <a:lumMod val="50000"/>
                  </a:schemeClr>
                </a:solidFill>
              </a:rPr>
              <a:t>An explicit racial derogation characterized primarily by a verbal or nonverbal attack meant to hurt the intended victim through name-calling, avoidant behavior, or purposeful discriminatory actions. </a:t>
            </a:r>
          </a:p>
          <a:p>
            <a:endParaRPr lang="en-US" sz="2400" b="1" i="1" dirty="0">
              <a:solidFill>
                <a:schemeClr val="accent6">
                  <a:lumMod val="50000"/>
                </a:schemeClr>
              </a:solidFill>
            </a:endParaRPr>
          </a:p>
          <a:p>
            <a:r>
              <a:rPr lang="en-US" sz="2400" b="1" i="1" dirty="0">
                <a:solidFill>
                  <a:schemeClr val="accent6">
                    <a:lumMod val="50000"/>
                  </a:schemeClr>
                </a:solidFill>
              </a:rPr>
              <a:t>Ex. </a:t>
            </a:r>
            <a:r>
              <a:rPr lang="en-US" sz="2400" i="1" dirty="0">
                <a:solidFill>
                  <a:schemeClr val="accent6">
                    <a:lumMod val="50000"/>
                  </a:schemeClr>
                </a:solidFill>
              </a:rPr>
              <a:t>Displaying a noose or swastika; calling someone ‘China man’</a:t>
            </a:r>
          </a:p>
          <a:p>
            <a:endParaRPr lang="en-US" sz="2400" i="1" dirty="0">
              <a:solidFill>
                <a:schemeClr val="accent6">
                  <a:lumMod val="50000"/>
                </a:schemeClr>
              </a:solidFill>
            </a:endParaRPr>
          </a:p>
          <a:p>
            <a:r>
              <a:rPr lang="en-US" sz="2400" b="1" i="1" dirty="0">
                <a:solidFill>
                  <a:schemeClr val="accent6">
                    <a:lumMod val="50000"/>
                  </a:schemeClr>
                </a:solidFill>
              </a:rPr>
              <a:t>Microinsult</a:t>
            </a:r>
          </a:p>
          <a:p>
            <a:r>
              <a:rPr lang="en-US" sz="2400" i="1" dirty="0">
                <a:solidFill>
                  <a:schemeClr val="accent6">
                    <a:lumMod val="50000"/>
                  </a:schemeClr>
                </a:solidFill>
              </a:rPr>
              <a:t>Is characterized by communications that convey rudeness and insensitivity and demean a person’s racial heritage or identity. </a:t>
            </a:r>
          </a:p>
          <a:p>
            <a:endParaRPr lang="en-US" sz="2400" b="1" i="1" dirty="0">
              <a:solidFill>
                <a:schemeClr val="accent6">
                  <a:lumMod val="50000"/>
                </a:schemeClr>
              </a:solidFill>
            </a:endParaRPr>
          </a:p>
          <a:p>
            <a:r>
              <a:rPr lang="en-US" sz="2400" b="1" i="1" dirty="0">
                <a:solidFill>
                  <a:schemeClr val="accent6">
                    <a:lumMod val="50000"/>
                  </a:schemeClr>
                </a:solidFill>
              </a:rPr>
              <a:t>Ex. </a:t>
            </a:r>
            <a:r>
              <a:rPr lang="en-US" sz="2400" i="1" dirty="0">
                <a:solidFill>
                  <a:schemeClr val="accent6">
                    <a:lumMod val="50000"/>
                  </a:schemeClr>
                </a:solidFill>
              </a:rPr>
              <a:t>“This job requires a doctorate, how did you get it?”</a:t>
            </a:r>
          </a:p>
          <a:p>
            <a:endParaRPr lang="en-US" sz="2000" dirty="0">
              <a:solidFill>
                <a:schemeClr val="accent6">
                  <a:lumMod val="50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131507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3E6D9-CF49-7749-9CE9-D67E4C5592B0}"/>
              </a:ext>
            </a:extLst>
          </p:cNvPr>
          <p:cNvSpPr>
            <a:spLocks noGrp="1"/>
          </p:cNvSpPr>
          <p:nvPr>
            <p:ph type="title"/>
          </p:nvPr>
        </p:nvSpPr>
        <p:spPr>
          <a:xfrm>
            <a:off x="1154954" y="5232400"/>
            <a:ext cx="8825659" cy="685799"/>
          </a:xfrm>
        </p:spPr>
        <p:txBody>
          <a:bodyPr>
            <a:noAutofit/>
          </a:bodyPr>
          <a:lstStyle/>
          <a:p>
            <a:r>
              <a:rPr lang="en-US" sz="3600" dirty="0">
                <a:solidFill>
                  <a:schemeClr val="accent6">
                    <a:lumMod val="60000"/>
                    <a:lumOff val="40000"/>
                  </a:schemeClr>
                </a:solidFill>
              </a:rPr>
              <a:t>Forms of Microaggression cont’d</a:t>
            </a:r>
          </a:p>
        </p:txBody>
      </p:sp>
      <p:sp>
        <p:nvSpPr>
          <p:cNvPr id="4" name="Text Placeholder 3">
            <a:extLst>
              <a:ext uri="{FF2B5EF4-FFF2-40B4-BE49-F238E27FC236}">
                <a16:creationId xmlns:a16="http://schemas.microsoft.com/office/drawing/2014/main" xmlns="" id="{068B5EB3-232F-3E45-8AB1-3B47778BBB7E}"/>
              </a:ext>
            </a:extLst>
          </p:cNvPr>
          <p:cNvSpPr>
            <a:spLocks noGrp="1"/>
          </p:cNvSpPr>
          <p:nvPr>
            <p:ph type="body" sz="half" idx="2"/>
          </p:nvPr>
        </p:nvSpPr>
        <p:spPr>
          <a:xfrm>
            <a:off x="545354" y="6070065"/>
            <a:ext cx="10402046" cy="493712"/>
          </a:xfrm>
        </p:spPr>
        <p:txBody>
          <a:bodyPr/>
          <a:lstStyle/>
          <a:p>
            <a:r>
              <a:rPr lang="en-US" dirty="0">
                <a:solidFill>
                  <a:schemeClr val="accent6">
                    <a:lumMod val="60000"/>
                    <a:lumOff val="40000"/>
                  </a:schemeClr>
                </a:solidFill>
              </a:rPr>
              <a:t>Sue, D.W., et al (2007). Racial Microaggressions in Everyday Life: </a:t>
            </a:r>
            <a:r>
              <a:rPr lang="en-US" i="1" dirty="0">
                <a:solidFill>
                  <a:schemeClr val="accent6">
                    <a:lumMod val="60000"/>
                    <a:lumOff val="40000"/>
                  </a:schemeClr>
                </a:solidFill>
              </a:rPr>
              <a:t>Implications for Clinical Practice. American Psychologist, 62(4), 271-286.</a:t>
            </a:r>
            <a:endParaRPr lang="en-US" dirty="0">
              <a:solidFill>
                <a:schemeClr val="accent6">
                  <a:lumMod val="60000"/>
                  <a:lumOff val="40000"/>
                </a:schemeClr>
              </a:solidFill>
            </a:endParaRPr>
          </a:p>
          <a:p>
            <a:endParaRPr lang="en-US" dirty="0"/>
          </a:p>
        </p:txBody>
      </p:sp>
      <p:sp>
        <p:nvSpPr>
          <p:cNvPr id="5" name="TextBox 4">
            <a:extLst>
              <a:ext uri="{FF2B5EF4-FFF2-40B4-BE49-F238E27FC236}">
                <a16:creationId xmlns:a16="http://schemas.microsoft.com/office/drawing/2014/main" xmlns="" id="{68ECAD02-B58A-7845-B341-1422A53977BC}"/>
              </a:ext>
            </a:extLst>
          </p:cNvPr>
          <p:cNvSpPr txBox="1"/>
          <p:nvPr/>
        </p:nvSpPr>
        <p:spPr>
          <a:xfrm>
            <a:off x="101600" y="725587"/>
            <a:ext cx="11811000" cy="3754874"/>
          </a:xfrm>
          <a:prstGeom prst="rect">
            <a:avLst/>
          </a:prstGeom>
          <a:noFill/>
        </p:spPr>
        <p:txBody>
          <a:bodyPr wrap="square" rtlCol="0">
            <a:spAutoFit/>
          </a:bodyPr>
          <a:lstStyle/>
          <a:p>
            <a:r>
              <a:rPr lang="en-US" sz="2400" b="1" i="1" dirty="0">
                <a:solidFill>
                  <a:schemeClr val="accent6">
                    <a:lumMod val="50000"/>
                  </a:schemeClr>
                </a:solidFill>
              </a:rPr>
              <a:t>Microinvalidation</a:t>
            </a:r>
          </a:p>
          <a:p>
            <a:r>
              <a:rPr lang="en-US" sz="2400" i="1" dirty="0">
                <a:solidFill>
                  <a:schemeClr val="accent6">
                    <a:lumMod val="50000"/>
                  </a:schemeClr>
                </a:solidFill>
              </a:rPr>
              <a:t>Is characterized by communications that exclude, negate, or nullify the psychological thoughts, feelings, or experiential reality of a person of color. </a:t>
            </a:r>
          </a:p>
          <a:p>
            <a:endParaRPr lang="en-US" sz="2400" b="1" i="1" dirty="0">
              <a:solidFill>
                <a:schemeClr val="accent6">
                  <a:lumMod val="50000"/>
                </a:schemeClr>
              </a:solidFill>
            </a:endParaRPr>
          </a:p>
          <a:p>
            <a:r>
              <a:rPr lang="en-US" sz="2400" b="1" i="1" dirty="0">
                <a:solidFill>
                  <a:schemeClr val="accent6">
                    <a:lumMod val="50000"/>
                  </a:schemeClr>
                </a:solidFill>
              </a:rPr>
              <a:t>Ex. </a:t>
            </a:r>
            <a:r>
              <a:rPr lang="en-US" sz="2400" i="1" dirty="0">
                <a:solidFill>
                  <a:schemeClr val="accent6">
                    <a:lumMod val="50000"/>
                  </a:schemeClr>
                </a:solidFill>
              </a:rPr>
              <a:t>When a person of color conveys a microaggressive incident to a white person, and is told to stop being so sensitive</a:t>
            </a:r>
          </a:p>
          <a:p>
            <a:endParaRPr lang="en-US" sz="2000" dirty="0">
              <a:solidFill>
                <a:schemeClr val="accent6">
                  <a:lumMod val="50000"/>
                </a:schemeClr>
              </a:solidFill>
            </a:endParaRPr>
          </a:p>
          <a:p>
            <a:endParaRPr lang="en-US" sz="2000" dirty="0">
              <a:solidFill>
                <a:schemeClr val="accent6">
                  <a:lumMod val="50000"/>
                </a:schemeClr>
              </a:solidFill>
            </a:endParaRPr>
          </a:p>
          <a:p>
            <a:endParaRPr lang="en-US" dirty="0"/>
          </a:p>
          <a:p>
            <a:endParaRPr lang="en-US" dirty="0"/>
          </a:p>
          <a:p>
            <a:endParaRPr lang="en-US" dirty="0"/>
          </a:p>
        </p:txBody>
      </p:sp>
    </p:spTree>
    <p:extLst>
      <p:ext uri="{BB962C8B-B14F-4D97-AF65-F5344CB8AC3E}">
        <p14:creationId xmlns:p14="http://schemas.microsoft.com/office/powerpoint/2010/main" val="183301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f+Microaggressions+Happened+to+White+People+_+Decoded+_+MTV+News.mp4">
            <a:hlinkClick r:id="" action="ppaction://media"/>
            <a:extLst>
              <a:ext uri="{FF2B5EF4-FFF2-40B4-BE49-F238E27FC236}">
                <a16:creationId xmlns:a16="http://schemas.microsoft.com/office/drawing/2014/main" xmlns="" id="{527DB01C-6CA5-E947-B82B-22FBDFB222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534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{94E1009D-E975-0A4A-B50F-61D1FE628BA6}tf10001076</Template>
  <TotalTime>16191</TotalTime>
  <Words>773</Words>
  <Application>Microsoft Office PowerPoint</Application>
  <PresentationFormat>Custom</PresentationFormat>
  <Paragraphs>103</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Ion Boardroom</vt:lpstr>
      <vt:lpstr>“When I Look at You, I Don’t See Color,” Is Not A Compliment: How Microaggression Disrupts the Educational Environment  John Jay Faculty Development Day, January 2019</vt:lpstr>
      <vt:lpstr>Rules of Engagement</vt:lpstr>
      <vt:lpstr>Learning Objectives</vt:lpstr>
      <vt:lpstr>Critical Race Theory</vt:lpstr>
      <vt:lpstr>PowerPoint Presentation</vt:lpstr>
      <vt:lpstr>Why is your hair like that? You are so well spoken! Your family members aren’t terrorists, are they? You are smart for someone who lives in the projects! What’s it like? </vt:lpstr>
      <vt:lpstr>Forms of Microaggression</vt:lpstr>
      <vt:lpstr>Forms of Microaggression cont’d</vt:lpstr>
      <vt:lpstr>PowerPoint Presentation</vt:lpstr>
      <vt:lpstr>Impacts of Microaggression</vt:lpstr>
      <vt:lpstr>Group Activity (20 minutes)</vt:lpstr>
      <vt:lpstr>Individual Strategies</vt:lpstr>
      <vt:lpstr>Disruption Strategies</vt:lpstr>
      <vt:lpstr>Takeaway</vt:lpstr>
      <vt:lpstr>YOUR Action Plan</vt:lpstr>
      <vt:lpstr>Wendy M. Nicholson, 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I Look at You, I Don’t See Color,” Is Not A Compliment: Disrupting Microaggression in the Educational Environment  Faculty Development Day, January 2019</dc:title>
  <dc:creator>WM Nicholson</dc:creator>
  <cp:lastModifiedBy>Windows User</cp:lastModifiedBy>
  <cp:revision>133</cp:revision>
  <dcterms:created xsi:type="dcterms:W3CDTF">2019-01-06T22:04:15Z</dcterms:created>
  <dcterms:modified xsi:type="dcterms:W3CDTF">2019-01-29T20:21:10Z</dcterms:modified>
</cp:coreProperties>
</file>