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66" r:id="rId4"/>
    <p:sldId id="260" r:id="rId5"/>
    <p:sldId id="257" r:id="rId6"/>
    <p:sldId id="258" r:id="rId7"/>
    <p:sldId id="276" r:id="rId8"/>
    <p:sldId id="261" r:id="rId9"/>
    <p:sldId id="262" r:id="rId10"/>
    <p:sldId id="263" r:id="rId11"/>
    <p:sldId id="264" r:id="rId12"/>
    <p:sldId id="259" r:id="rId13"/>
    <p:sldId id="265" r:id="rId14"/>
    <p:sldId id="271" r:id="rId15"/>
    <p:sldId id="267" r:id="rId16"/>
    <p:sldId id="269" r:id="rId17"/>
    <p:sldId id="268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johnjay.jjay.cuny.edu/video-production/" TargetMode="External"/><Relationship Id="rId2" Type="http://schemas.openxmlformats.org/officeDocument/2006/relationships/hyperlink" Target="https://johnjay.jjay.cuny.edu/faculty-achiev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ohnjay.jjay.cuny.edu/submit-content/" TargetMode="External"/><Relationship Id="rId4" Type="http://schemas.openxmlformats.org/officeDocument/2006/relationships/hyperlink" Target="http://johnjay.jjay.cuny.edu/graphics_sho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JohnJayCollege" TargetMode="External"/><Relationship Id="rId7" Type="http://schemas.openxmlformats.org/officeDocument/2006/relationships/hyperlink" Target="https://youtube.com/cunyjohnjay" TargetMode="External"/><Relationship Id="rId2" Type="http://schemas.openxmlformats.org/officeDocument/2006/relationships/hyperlink" Target="https://facebook.com/JohnJayColle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school/15100411/" TargetMode="External"/><Relationship Id="rId5" Type="http://schemas.openxmlformats.org/officeDocument/2006/relationships/hyperlink" Target="https://bit.ly/JJCSnapchat" TargetMode="External"/><Relationship Id="rId4" Type="http://schemas.openxmlformats.org/officeDocument/2006/relationships/hyperlink" Target="https://instagram.com/JohnJayColleg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rsudhakar@jjay.cuny.edu" TargetMode="External"/><Relationship Id="rId2" Type="http://schemas.openxmlformats.org/officeDocument/2006/relationships/hyperlink" Target="mailto:rrelkin@jjay.cuny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morgano@jjay.cuny.edu" TargetMode="External"/><Relationship Id="rId5" Type="http://schemas.openxmlformats.org/officeDocument/2006/relationships/hyperlink" Target="mailto:ldevries@jjay,cuny.edu" TargetMode="External"/><Relationship Id="rId4" Type="http://schemas.openxmlformats.org/officeDocument/2006/relationships/hyperlink" Target="mailto:anclark@jjay.cuny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An Introduction to</a:t>
            </a:r>
            <a:br>
              <a:rPr lang="en-US" sz="4400" dirty="0" smtClean="0"/>
            </a:br>
            <a:r>
              <a:rPr lang="en-US" dirty="0" smtClean="0"/>
              <a:t>Working With Reporters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Faculty Development Day</a:t>
            </a:r>
          </a:p>
          <a:p>
            <a:r>
              <a:rPr lang="en-US" dirty="0" smtClean="0"/>
              <a:t>January 24,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3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You </a:t>
            </a:r>
            <a:r>
              <a:rPr lang="en-US" dirty="0"/>
              <a:t>can have notecards, but don’t use them and don’t read.</a:t>
            </a:r>
            <a:endParaRPr lang="en-US" sz="2000" dirty="0"/>
          </a:p>
          <a:p>
            <a:pPr lvl="1"/>
            <a:r>
              <a:rPr lang="en-US" dirty="0"/>
              <a:t>The interviewer wants you to sound relaxed and unrehearsed.</a:t>
            </a:r>
            <a:endParaRPr lang="en-US" sz="1800" dirty="0"/>
          </a:p>
          <a:p>
            <a:pPr lvl="1"/>
            <a:r>
              <a:rPr lang="en-US" dirty="0"/>
              <a:t>You can use the cards to jog your memory of a key phrase or idea but not for whole sentences.</a:t>
            </a:r>
            <a:endParaRPr lang="en-US" sz="1800" dirty="0"/>
          </a:p>
          <a:p>
            <a:pPr lvl="1"/>
            <a:r>
              <a:rPr lang="en-US" dirty="0"/>
              <a:t>They will </a:t>
            </a:r>
            <a:r>
              <a:rPr lang="en-US" dirty="0" smtClean="0"/>
              <a:t>usually shoot </a:t>
            </a:r>
            <a:r>
              <a:rPr lang="en-US" dirty="0"/>
              <a:t>only from the belly up, so you can keep your notes in your lap or out of frame at your side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Remember </a:t>
            </a:r>
            <a:r>
              <a:rPr lang="en-US" dirty="0"/>
              <a:t>– this will be edited</a:t>
            </a:r>
            <a:endParaRPr lang="en-US" sz="2000" dirty="0"/>
          </a:p>
          <a:p>
            <a:pPr lvl="1"/>
            <a:r>
              <a:rPr lang="en-US" dirty="0"/>
              <a:t>We have to trust the producer to maintain the meaning of your words.</a:t>
            </a:r>
            <a:endParaRPr lang="en-US" sz="1800" dirty="0"/>
          </a:p>
          <a:p>
            <a:pPr lvl="2"/>
            <a:r>
              <a:rPr lang="en-US" dirty="0"/>
              <a:t>They will not change a positive statement to a negative</a:t>
            </a:r>
            <a:endParaRPr lang="en-US" sz="1600" dirty="0"/>
          </a:p>
          <a:p>
            <a:pPr lvl="1"/>
            <a:r>
              <a:rPr lang="en-US" dirty="0"/>
              <a:t>They want you to look good so they will look good.</a:t>
            </a:r>
            <a:endParaRPr lang="en-US" sz="1800" dirty="0"/>
          </a:p>
          <a:p>
            <a:pPr lvl="2"/>
            <a:r>
              <a:rPr lang="en-US" dirty="0"/>
              <a:t>You’re the expert, they want you to look like one.</a:t>
            </a:r>
            <a:endParaRPr lang="en-US" sz="16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923366" cy="1320800"/>
          </a:xfrm>
        </p:spPr>
        <p:txBody>
          <a:bodyPr/>
          <a:lstStyle/>
          <a:p>
            <a:r>
              <a:rPr lang="en-US" dirty="0" smtClean="0"/>
              <a:t>Their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923366" cy="3880773"/>
          </a:xfrm>
        </p:spPr>
        <p:txBody>
          <a:bodyPr/>
          <a:lstStyle/>
          <a:p>
            <a:r>
              <a:rPr lang="en-US" dirty="0" smtClean="0"/>
              <a:t>Deadline - Usually fast approaching</a:t>
            </a:r>
          </a:p>
          <a:p>
            <a:r>
              <a:rPr lang="en-US" dirty="0" smtClean="0"/>
              <a:t>Content from you</a:t>
            </a:r>
          </a:p>
          <a:p>
            <a:pPr lvl="1"/>
            <a:r>
              <a:rPr lang="en-US" dirty="0" smtClean="0"/>
              <a:t>Print – one or two sentences </a:t>
            </a:r>
            <a:r>
              <a:rPr lang="en-US" dirty="0" smtClean="0"/>
              <a:t>that </a:t>
            </a:r>
            <a:r>
              <a:rPr lang="en-US" dirty="0" smtClean="0"/>
              <a:t>encapsulate everything you want to say</a:t>
            </a:r>
          </a:p>
          <a:p>
            <a:pPr lvl="1"/>
            <a:r>
              <a:rPr lang="en-US" dirty="0" smtClean="0"/>
              <a:t>Video – 8 -12 second soundbite</a:t>
            </a:r>
          </a:p>
          <a:p>
            <a:r>
              <a:rPr lang="en-US" dirty="0" smtClean="0"/>
              <a:t>Content of the story</a:t>
            </a:r>
          </a:p>
          <a:p>
            <a:pPr lvl="1"/>
            <a:r>
              <a:rPr lang="en-US" dirty="0" smtClean="0"/>
              <a:t>A cursory understanding of the topic</a:t>
            </a:r>
          </a:p>
          <a:p>
            <a:pPr lvl="1"/>
            <a:r>
              <a:rPr lang="en-US" dirty="0" smtClean="0"/>
              <a:t>Usually told through the eyes of a protagonist </a:t>
            </a:r>
          </a:p>
          <a:p>
            <a:pPr lvl="1"/>
            <a:r>
              <a:rPr lang="en-US" dirty="0" smtClean="0"/>
              <a:t>Compelling, extreme, outlandish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84334" y="609600"/>
            <a:ext cx="492336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Your Wants / Commitments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00700" y="2160588"/>
            <a:ext cx="520700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Deadline – Between classes, office hours, life</a:t>
            </a:r>
          </a:p>
          <a:p>
            <a:r>
              <a:rPr lang="en-US" dirty="0" smtClean="0"/>
              <a:t>Content from you</a:t>
            </a:r>
          </a:p>
          <a:p>
            <a:pPr lvl="1"/>
            <a:r>
              <a:rPr lang="en-US" dirty="0" smtClean="0"/>
              <a:t>Lengthy papers, years of research</a:t>
            </a:r>
          </a:p>
          <a:p>
            <a:pPr lvl="1"/>
            <a:r>
              <a:rPr lang="en-US" dirty="0" smtClean="0"/>
              <a:t>10-15 minute conversations</a:t>
            </a:r>
          </a:p>
          <a:p>
            <a:r>
              <a:rPr lang="en-US" dirty="0" smtClean="0"/>
              <a:t>Content of the story</a:t>
            </a:r>
          </a:p>
          <a:p>
            <a:pPr lvl="1"/>
            <a:r>
              <a:rPr lang="en-US" dirty="0" smtClean="0"/>
              <a:t>Complete explanation, including nuances </a:t>
            </a:r>
          </a:p>
          <a:p>
            <a:pPr lvl="1"/>
            <a:r>
              <a:rPr lang="en-US" dirty="0" smtClean="0"/>
              <a:t>Fact based</a:t>
            </a:r>
          </a:p>
          <a:p>
            <a:pPr lvl="1"/>
            <a:r>
              <a:rPr lang="en-US" dirty="0" smtClean="0"/>
              <a:t>Truthful, unbiased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5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–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omplete your research/book/experience</a:t>
            </a:r>
          </a:p>
          <a:p>
            <a:r>
              <a:rPr lang="en-US" dirty="0" smtClean="0"/>
              <a:t>Find the hook – bring in Media Relations!</a:t>
            </a:r>
          </a:p>
          <a:p>
            <a:r>
              <a:rPr lang="en-US" dirty="0" smtClean="0"/>
              <a:t>Think about what the story would look like</a:t>
            </a:r>
          </a:p>
          <a:p>
            <a:pPr lvl="1"/>
            <a:r>
              <a:rPr lang="en-US" dirty="0" smtClean="0"/>
              <a:t>Article</a:t>
            </a:r>
          </a:p>
          <a:p>
            <a:pPr lvl="1"/>
            <a:r>
              <a:rPr lang="en-US" dirty="0" smtClean="0"/>
              <a:t>Opinion Piece</a:t>
            </a:r>
          </a:p>
          <a:p>
            <a:pPr lvl="1"/>
            <a:r>
              <a:rPr lang="en-US" dirty="0" smtClean="0"/>
              <a:t>TV</a:t>
            </a:r>
          </a:p>
          <a:p>
            <a:r>
              <a:rPr lang="en-US" dirty="0" smtClean="0"/>
              <a:t>Think about possible venues</a:t>
            </a:r>
          </a:p>
          <a:p>
            <a:r>
              <a:rPr lang="en-US" dirty="0"/>
              <a:t>Pitch</a:t>
            </a:r>
          </a:p>
          <a:p>
            <a:r>
              <a:rPr lang="en-US" dirty="0" smtClean="0"/>
              <a:t>Spread message on your </a:t>
            </a:r>
            <a:r>
              <a:rPr lang="en-US" dirty="0"/>
              <a:t>o</a:t>
            </a:r>
            <a:r>
              <a:rPr lang="en-US" dirty="0" smtClean="0"/>
              <a:t>wn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6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Lure Them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the hook</a:t>
            </a:r>
          </a:p>
          <a:p>
            <a:pPr lvl="1"/>
            <a:r>
              <a:rPr lang="en-US" dirty="0" smtClean="0"/>
              <a:t>Why should anyone care?</a:t>
            </a:r>
          </a:p>
          <a:p>
            <a:pPr lvl="2"/>
            <a:r>
              <a:rPr lang="en-US" dirty="0" smtClean="0"/>
              <a:t>It’s important to you – make it important to a stranger with no referential knowledge</a:t>
            </a:r>
          </a:p>
          <a:p>
            <a:pPr lvl="2"/>
            <a:r>
              <a:rPr lang="en-US" dirty="0" smtClean="0"/>
              <a:t>Step outside academia and look back</a:t>
            </a:r>
          </a:p>
          <a:p>
            <a:pPr lvl="1"/>
            <a:r>
              <a:rPr lang="en-US" dirty="0" smtClean="0"/>
              <a:t>Personal Stories Sell</a:t>
            </a:r>
          </a:p>
          <a:p>
            <a:pPr lvl="2"/>
            <a:r>
              <a:rPr lang="en-US" dirty="0" smtClean="0"/>
              <a:t>Show the impact</a:t>
            </a:r>
          </a:p>
          <a:p>
            <a:pPr lvl="2"/>
            <a:r>
              <a:rPr lang="en-US" dirty="0" smtClean="0"/>
              <a:t>Overcoming challenges</a:t>
            </a:r>
          </a:p>
          <a:p>
            <a:pPr lvl="2"/>
            <a:r>
              <a:rPr lang="en-US" dirty="0" smtClean="0"/>
              <a:t>Changed a life/lives/whole communities</a:t>
            </a:r>
          </a:p>
          <a:p>
            <a:pPr lvl="1"/>
            <a:r>
              <a:rPr lang="en-US" dirty="0" smtClean="0"/>
              <a:t>Remember what you are competing against</a:t>
            </a:r>
          </a:p>
          <a:p>
            <a:pPr lvl="1"/>
            <a:endParaRPr lang="en-US" dirty="0"/>
          </a:p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3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elements</a:t>
            </a:r>
          </a:p>
          <a:p>
            <a:pPr lvl="1"/>
            <a:r>
              <a:rPr lang="en-US" dirty="0" smtClean="0"/>
              <a:t>People to speak with</a:t>
            </a:r>
          </a:p>
          <a:p>
            <a:pPr lvl="1"/>
            <a:r>
              <a:rPr lang="en-US" dirty="0" smtClean="0"/>
              <a:t>Photos / videos</a:t>
            </a:r>
          </a:p>
          <a:p>
            <a:pPr lvl="1"/>
            <a:r>
              <a:rPr lang="en-US" dirty="0" smtClean="0"/>
              <a:t>Statistics / graphics</a:t>
            </a:r>
          </a:p>
          <a:p>
            <a:r>
              <a:rPr lang="en-US" dirty="0" smtClean="0"/>
              <a:t>What is the best way to present this?</a:t>
            </a:r>
          </a:p>
          <a:p>
            <a:endParaRPr lang="en-US" dirty="0"/>
          </a:p>
          <a:p>
            <a:r>
              <a:rPr lang="en-US" dirty="0" smtClean="0"/>
              <a:t>This will help determine where we pitch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21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cases, it’s best for Media Relations to approach the reporter</a:t>
            </a:r>
          </a:p>
          <a:p>
            <a:pPr lvl="1"/>
            <a:r>
              <a:rPr lang="en-US" dirty="0" smtClean="0"/>
              <a:t>Acting as your agent gives an added level of professionalism</a:t>
            </a:r>
          </a:p>
          <a:p>
            <a:pPr lvl="2"/>
            <a:r>
              <a:rPr lang="en-US" dirty="0" smtClean="0"/>
              <a:t>I am vetting you, the same way I vet media</a:t>
            </a:r>
          </a:p>
          <a:p>
            <a:r>
              <a:rPr lang="en-US" dirty="0" smtClean="0"/>
              <a:t>Make sure your availability is clear</a:t>
            </a:r>
          </a:p>
          <a:p>
            <a:pPr lvl="1"/>
            <a:r>
              <a:rPr lang="en-US" dirty="0" smtClean="0"/>
              <a:t>Via Phone, Camera, Email</a:t>
            </a:r>
          </a:p>
          <a:p>
            <a:pPr lvl="1"/>
            <a:r>
              <a:rPr lang="en-US" dirty="0" smtClean="0"/>
              <a:t>Location</a:t>
            </a:r>
          </a:p>
          <a:p>
            <a:r>
              <a:rPr lang="en-US" dirty="0" smtClean="0"/>
              <a:t>Make sure all elements are available</a:t>
            </a:r>
          </a:p>
          <a:p>
            <a:pPr lvl="1"/>
            <a:r>
              <a:rPr lang="en-US" dirty="0" smtClean="0"/>
              <a:t>Other people</a:t>
            </a:r>
          </a:p>
          <a:p>
            <a:pPr lvl="1"/>
            <a:r>
              <a:rPr lang="en-US" dirty="0" smtClean="0"/>
              <a:t>Paper, stats,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70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Advantage of Social Media</a:t>
            </a:r>
          </a:p>
          <a:p>
            <a:pPr lvl="1"/>
            <a:r>
              <a:rPr lang="en-US" dirty="0" smtClean="0"/>
              <a:t>Choose an appropriate </a:t>
            </a:r>
            <a:r>
              <a:rPr lang="en-US" dirty="0" smtClean="0"/>
              <a:t>channel</a:t>
            </a:r>
          </a:p>
          <a:p>
            <a:pPr lvl="2"/>
            <a:r>
              <a:rPr lang="en-US" dirty="0" smtClean="0"/>
              <a:t>You don’t have to be everywhere</a:t>
            </a:r>
            <a:endParaRPr lang="en-US" dirty="0" smtClean="0"/>
          </a:p>
          <a:p>
            <a:pPr lvl="1"/>
            <a:r>
              <a:rPr lang="en-US" dirty="0" smtClean="0"/>
              <a:t>Make sure it’s up to date</a:t>
            </a:r>
          </a:p>
          <a:p>
            <a:pPr lvl="1"/>
            <a:r>
              <a:rPr lang="en-US" dirty="0" smtClean="0"/>
              <a:t>Interact with the people you want to see your work</a:t>
            </a:r>
          </a:p>
          <a:p>
            <a:pPr lvl="2"/>
            <a:r>
              <a:rPr lang="en-US" dirty="0" smtClean="0"/>
              <a:t>Follows, likes, retweets, comments</a:t>
            </a:r>
          </a:p>
          <a:p>
            <a:pPr lvl="1"/>
            <a:r>
              <a:rPr lang="en-US" dirty="0" smtClean="0"/>
              <a:t>Make sure we have your handles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5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Pitch me your project!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>
            <a:normAutofit/>
          </a:bodyPr>
          <a:lstStyle/>
          <a:p>
            <a:r>
              <a:rPr lang="en-US" dirty="0"/>
              <a:t>Tell us News – new book, research, media appearances</a:t>
            </a:r>
          </a:p>
          <a:p>
            <a:pPr lvl="1"/>
            <a:r>
              <a:rPr lang="en-US" u="sng" dirty="0">
                <a:hlinkClick r:id="rId2"/>
              </a:rPr>
              <a:t>https://johnjay.jjay.cuny.edu/faculty-achievement/</a:t>
            </a:r>
            <a:r>
              <a:rPr lang="en-US" dirty="0"/>
              <a:t> </a:t>
            </a:r>
          </a:p>
          <a:p>
            <a:r>
              <a:rPr lang="en-US" dirty="0"/>
              <a:t>Video Request</a:t>
            </a:r>
          </a:p>
          <a:p>
            <a:pPr lvl="1"/>
            <a:r>
              <a:rPr lang="en-US" u="sng" dirty="0">
                <a:hlinkClick r:id="rId3"/>
              </a:rPr>
              <a:t>http://johnjay.jjay.cuny.edu/video-production/</a:t>
            </a:r>
            <a:r>
              <a:rPr lang="en-US" dirty="0"/>
              <a:t> </a:t>
            </a:r>
          </a:p>
          <a:p>
            <a:r>
              <a:rPr lang="en-US" dirty="0"/>
              <a:t>Graphics Request</a:t>
            </a:r>
          </a:p>
          <a:p>
            <a:pPr lvl="1"/>
            <a:r>
              <a:rPr lang="en-US" u="sng" dirty="0">
                <a:hlinkClick r:id="rId4"/>
              </a:rPr>
              <a:t>http://johnjay.jjay.cuny.edu/graphics_shop/</a:t>
            </a:r>
            <a:endParaRPr lang="en-US" dirty="0"/>
          </a:p>
          <a:p>
            <a:r>
              <a:rPr lang="en-US" dirty="0"/>
              <a:t>Social Media</a:t>
            </a:r>
          </a:p>
          <a:p>
            <a:pPr lvl="1"/>
            <a:r>
              <a:rPr lang="en-US" u="sng" dirty="0">
                <a:hlinkClick r:id="rId5"/>
              </a:rPr>
              <a:t>https://johnjay.jjay.cuny.edu/submit-content/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781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of Marketing &amp;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tell the story of John Jay College of Criminal Justice</a:t>
            </a:r>
          </a:p>
          <a:p>
            <a:pPr lvl="1"/>
            <a:r>
              <a:rPr lang="en-US" dirty="0" smtClean="0"/>
              <a:t>A National Convener of Justice Issues</a:t>
            </a:r>
          </a:p>
          <a:p>
            <a:pPr lvl="1"/>
            <a:r>
              <a:rPr lang="en-US" dirty="0" smtClean="0"/>
              <a:t>Center for Innovation and Research</a:t>
            </a:r>
          </a:p>
          <a:p>
            <a:pPr lvl="1"/>
            <a:r>
              <a:rPr lang="en-US" dirty="0" smtClean="0"/>
              <a:t>Student Success</a:t>
            </a:r>
            <a:endParaRPr lang="en-US" dirty="0"/>
          </a:p>
          <a:p>
            <a:r>
              <a:rPr lang="en-US" dirty="0" smtClean="0"/>
              <a:t>Website, Publications, Social Media, Video, Graphics, Media Relations</a:t>
            </a:r>
          </a:p>
          <a:p>
            <a:r>
              <a:rPr lang="en-US" dirty="0" smtClean="0"/>
              <a:t>Help Us Help You</a:t>
            </a:r>
          </a:p>
          <a:p>
            <a:pPr lvl="1"/>
            <a:r>
              <a:rPr lang="en-US" dirty="0" smtClean="0"/>
              <a:t>Keep us posted on your research, events, appearances</a:t>
            </a:r>
          </a:p>
          <a:p>
            <a:pPr lvl="1"/>
            <a:r>
              <a:rPr lang="en-US" dirty="0" smtClean="0"/>
              <a:t>Fill out the new Faculty Expertise Form</a:t>
            </a:r>
            <a:endParaRPr lang="en-US" dirty="0"/>
          </a:p>
          <a:p>
            <a:pPr lvl="1"/>
            <a:r>
              <a:rPr lang="en-US" dirty="0" smtClean="0"/>
              <a:t>Follow and share social media</a:t>
            </a:r>
          </a:p>
        </p:txBody>
      </p:sp>
    </p:spTree>
    <p:extLst>
      <p:ext uri="{BB962C8B-B14F-4D97-AF65-F5344CB8AC3E}">
        <p14:creationId xmlns:p14="http://schemas.microsoft.com/office/powerpoint/2010/main" val="253151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41395"/>
            <a:ext cx="8596668" cy="379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Facebook</a:t>
            </a:r>
            <a:r>
              <a:rPr lang="nl-NL" b="1" dirty="0"/>
              <a:t>: </a:t>
            </a:r>
            <a:r>
              <a:rPr lang="nl-NL" u="sng" dirty="0">
                <a:hlinkClick r:id="rId2"/>
              </a:rPr>
              <a:t>https://</a:t>
            </a:r>
            <a:r>
              <a:rPr lang="en-US" u="sng" dirty="0">
                <a:hlinkClick r:id="rId2"/>
              </a:rPr>
              <a:t>facebook.com/</a:t>
            </a:r>
            <a:r>
              <a:rPr lang="en-US" u="sng" dirty="0" err="1">
                <a:hlinkClick r:id="rId2"/>
              </a:rPr>
              <a:t>JohnJayCollege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Twitter: </a:t>
            </a:r>
            <a:r>
              <a:rPr lang="nl-NL" u="sng" dirty="0">
                <a:hlinkClick r:id="rId3"/>
              </a:rPr>
              <a:t>https://</a:t>
            </a:r>
            <a:r>
              <a:rPr lang="en-US" u="sng" dirty="0">
                <a:hlinkClick r:id="rId3"/>
              </a:rPr>
              <a:t>twitter.com/</a:t>
            </a:r>
            <a:r>
              <a:rPr lang="en-US" u="sng" dirty="0" err="1">
                <a:hlinkClick r:id="rId3"/>
              </a:rPr>
              <a:t>JohnJayCollege</a:t>
            </a:r>
            <a:r>
              <a:rPr lang="en-US" dirty="0"/>
              <a:t>  </a:t>
            </a:r>
          </a:p>
          <a:p>
            <a:pPr marL="0" indent="0">
              <a:buNone/>
            </a:pPr>
            <a:r>
              <a:rPr lang="da-DK" b="1" dirty="0"/>
              <a:t>Instagram: </a:t>
            </a:r>
            <a:r>
              <a:rPr lang="nl-NL" u="sng" dirty="0">
                <a:hlinkClick r:id="rId4"/>
              </a:rPr>
              <a:t>https://</a:t>
            </a:r>
            <a:r>
              <a:rPr lang="en-US" u="sng" dirty="0">
                <a:hlinkClick r:id="rId4"/>
              </a:rPr>
              <a:t>instagram.com/</a:t>
            </a:r>
            <a:r>
              <a:rPr lang="en-US" u="sng" dirty="0" err="1">
                <a:hlinkClick r:id="rId4"/>
              </a:rPr>
              <a:t>JohnJayCollege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Snapchat:</a:t>
            </a:r>
            <a:r>
              <a:rPr lang="en-US" dirty="0"/>
              <a:t> </a:t>
            </a:r>
            <a:r>
              <a:rPr lang="en-US" u="sng" dirty="0">
                <a:hlinkClick r:id="rId5"/>
              </a:rPr>
              <a:t>https://bit.ly/JJCSnapchat</a:t>
            </a:r>
            <a:r>
              <a:rPr lang="en-US" dirty="0"/>
              <a:t>  </a:t>
            </a:r>
          </a:p>
          <a:p>
            <a:pPr marL="0" indent="0">
              <a:buNone/>
            </a:pPr>
            <a:r>
              <a:rPr lang="nl-NL" b="1" dirty="0"/>
              <a:t>LinkedIn: </a:t>
            </a:r>
            <a:r>
              <a:rPr lang="en-US" u="sng" dirty="0">
                <a:hlinkClick r:id="rId6"/>
              </a:rPr>
              <a:t>https://www.linkedin.com/school/15100411/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YouTube: </a:t>
            </a:r>
            <a:r>
              <a:rPr lang="en-US" u="sng" dirty="0">
                <a:hlinkClick r:id="rId7"/>
              </a:rPr>
              <a:t>https://youtube.com/cunyjohnjay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54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us: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7649"/>
            <a:ext cx="8596668" cy="4223714"/>
          </a:xfrm>
        </p:spPr>
        <p:txBody>
          <a:bodyPr>
            <a:normAutofit/>
          </a:bodyPr>
          <a:lstStyle/>
          <a:p>
            <a:r>
              <a:rPr lang="sv-SE" dirty="0" smtClean="0"/>
              <a:t>Media Relations</a:t>
            </a:r>
          </a:p>
          <a:p>
            <a:pPr lvl="1"/>
            <a:r>
              <a:rPr lang="sv-SE" dirty="0" smtClean="0"/>
              <a:t>Richard Relkin </a:t>
            </a:r>
            <a:r>
              <a:rPr lang="sv-SE" u="sng" dirty="0" smtClean="0">
                <a:hlinkClick r:id="rId2"/>
              </a:rPr>
              <a:t>rrelkin@jjay.cuny.edu</a:t>
            </a:r>
            <a:r>
              <a:rPr lang="sv-SE" u="sng" dirty="0" smtClean="0"/>
              <a:t>  </a:t>
            </a:r>
            <a:endParaRPr lang="sv-SE" u="sng" dirty="0"/>
          </a:p>
          <a:p>
            <a:r>
              <a:rPr lang="sv-SE" dirty="0" smtClean="0"/>
              <a:t>Chief Communications Officer</a:t>
            </a:r>
          </a:p>
          <a:p>
            <a:pPr lvl="1"/>
            <a:r>
              <a:rPr lang="sv-SE" dirty="0" smtClean="0"/>
              <a:t>Rama Sudhakar </a:t>
            </a:r>
            <a:r>
              <a:rPr lang="sv-SE" u="sng" dirty="0" smtClean="0">
                <a:hlinkClick r:id="rId3"/>
              </a:rPr>
              <a:t>rsudhakar@jjay.cuny.edu</a:t>
            </a:r>
            <a:r>
              <a:rPr lang="sv-SE" u="sng" dirty="0" smtClean="0"/>
              <a:t> </a:t>
            </a:r>
            <a:endParaRPr lang="sv-SE" u="sng" dirty="0"/>
          </a:p>
          <a:p>
            <a:r>
              <a:rPr lang="sv-SE" dirty="0" smtClean="0"/>
              <a:t>Writer / Publications</a:t>
            </a:r>
          </a:p>
          <a:p>
            <a:pPr lvl="1"/>
            <a:r>
              <a:rPr lang="sv-SE" dirty="0" smtClean="0"/>
              <a:t>Andrea </a:t>
            </a:r>
            <a:r>
              <a:rPr lang="sv-SE" dirty="0"/>
              <a:t>Clark </a:t>
            </a:r>
            <a:r>
              <a:rPr lang="sv-SE" u="sng" dirty="0" smtClean="0">
                <a:hlinkClick r:id="rId4"/>
              </a:rPr>
              <a:t>anclark@jjay.cuny.edu</a:t>
            </a:r>
            <a:r>
              <a:rPr lang="sv-SE" u="sng" dirty="0" smtClean="0"/>
              <a:t> </a:t>
            </a:r>
            <a:endParaRPr lang="sv-SE" u="sng" dirty="0"/>
          </a:p>
          <a:p>
            <a:r>
              <a:rPr lang="sv-SE" dirty="0"/>
              <a:t>Graphics</a:t>
            </a:r>
          </a:p>
          <a:p>
            <a:pPr lvl="1"/>
            <a:r>
              <a:rPr lang="sv-SE" dirty="0"/>
              <a:t>Laura DeVries </a:t>
            </a:r>
            <a:r>
              <a:rPr lang="sv-SE" dirty="0">
                <a:hlinkClick r:id="rId5"/>
              </a:rPr>
              <a:t>ldevries@jjay,cuny.edu</a:t>
            </a:r>
            <a:r>
              <a:rPr lang="sv-SE" dirty="0"/>
              <a:t> </a:t>
            </a:r>
          </a:p>
          <a:p>
            <a:r>
              <a:rPr lang="sv-SE" dirty="0" smtClean="0"/>
              <a:t>Social Website</a:t>
            </a:r>
          </a:p>
          <a:p>
            <a:pPr lvl="1"/>
            <a:r>
              <a:rPr lang="sv-SE" dirty="0" smtClean="0"/>
              <a:t>Sarah </a:t>
            </a:r>
            <a:r>
              <a:rPr lang="sv-SE" dirty="0"/>
              <a:t>Morgano </a:t>
            </a:r>
            <a:r>
              <a:rPr lang="sv-SE" u="sng" dirty="0" smtClean="0">
                <a:hlinkClick r:id="rId6"/>
              </a:rPr>
              <a:t>smorgano@jjay.cuny.edu</a:t>
            </a:r>
            <a:r>
              <a:rPr lang="sv-SE" u="sng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999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Reporters?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research falls in a forest does it make a sound?</a:t>
            </a:r>
          </a:p>
          <a:p>
            <a:pPr lvl="1"/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Esteem</a:t>
            </a:r>
          </a:p>
          <a:p>
            <a:pPr lvl="1"/>
            <a:r>
              <a:rPr lang="en-US" dirty="0" smtClean="0"/>
              <a:t>Make the world a better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Work With a Reporter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ource</a:t>
            </a:r>
          </a:p>
          <a:p>
            <a:r>
              <a:rPr lang="en-US" dirty="0" smtClean="0"/>
              <a:t>You are contacted to be a source</a:t>
            </a:r>
          </a:p>
          <a:p>
            <a:pPr lvl="1"/>
            <a:r>
              <a:rPr lang="en-US" dirty="0" smtClean="0"/>
              <a:t>Your expertise is part of a larger story</a:t>
            </a:r>
          </a:p>
          <a:p>
            <a:pPr lvl="1"/>
            <a:r>
              <a:rPr lang="en-US" dirty="0" smtClean="0"/>
              <a:t>More common</a:t>
            </a:r>
          </a:p>
          <a:p>
            <a:endParaRPr lang="en-US" dirty="0" smtClean="0"/>
          </a:p>
          <a:p>
            <a:r>
              <a:rPr lang="en-US" sz="2400" dirty="0" smtClean="0"/>
              <a:t>Subject</a:t>
            </a:r>
          </a:p>
          <a:p>
            <a:r>
              <a:rPr lang="en-US" dirty="0" smtClean="0"/>
              <a:t>You pitch your own work</a:t>
            </a:r>
          </a:p>
          <a:p>
            <a:pPr lvl="1"/>
            <a:r>
              <a:rPr lang="en-US" dirty="0" smtClean="0"/>
              <a:t>You are the focus of the story</a:t>
            </a:r>
          </a:p>
          <a:p>
            <a:pPr lvl="1"/>
            <a:r>
              <a:rPr lang="en-US" dirty="0" smtClean="0"/>
              <a:t>Much harder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0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–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Reporter </a:t>
            </a:r>
            <a:r>
              <a:rPr lang="en-US" dirty="0" smtClean="0"/>
              <a:t>contacts </a:t>
            </a:r>
            <a:r>
              <a:rPr lang="en-US" dirty="0" smtClean="0"/>
              <a:t>you directly or through John Jay</a:t>
            </a:r>
          </a:p>
          <a:p>
            <a:pPr lvl="1"/>
            <a:r>
              <a:rPr lang="en-US" dirty="0" smtClean="0"/>
              <a:t>Media Relations vets the reporter and media outlet</a:t>
            </a:r>
          </a:p>
          <a:p>
            <a:r>
              <a:rPr lang="en-US" dirty="0" smtClean="0"/>
              <a:t>Decide if your expertise fits the story</a:t>
            </a:r>
          </a:p>
          <a:p>
            <a:pPr lvl="1"/>
            <a:r>
              <a:rPr lang="en-US" dirty="0" smtClean="0"/>
              <a:t>Don’t say no too quickly</a:t>
            </a:r>
          </a:p>
          <a:p>
            <a:r>
              <a:rPr lang="en-US" dirty="0" smtClean="0"/>
              <a:t>Decide if the outlet and the story will reflect on you the way you want it to</a:t>
            </a:r>
          </a:p>
          <a:p>
            <a:r>
              <a:rPr lang="en-US" dirty="0" smtClean="0"/>
              <a:t>Communicate with the reporter</a:t>
            </a:r>
          </a:p>
          <a:p>
            <a:pPr lvl="1"/>
            <a:r>
              <a:rPr lang="en-US" dirty="0" smtClean="0"/>
              <a:t>Email, phone, skype, on camera, on set</a:t>
            </a:r>
          </a:p>
          <a:p>
            <a:r>
              <a:rPr lang="en-US" dirty="0" smtClean="0"/>
              <a:t>Wait for the story to appear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7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 the rules first</a:t>
            </a:r>
            <a:endParaRPr lang="en-US" dirty="0"/>
          </a:p>
          <a:p>
            <a:r>
              <a:rPr lang="en-US" dirty="0" smtClean="0"/>
              <a:t>On/Off the record</a:t>
            </a:r>
          </a:p>
          <a:p>
            <a:pPr lvl="1"/>
            <a:r>
              <a:rPr lang="en-US" dirty="0" smtClean="0"/>
              <a:t>This can change if you feel comfortable</a:t>
            </a:r>
            <a:endParaRPr lang="en-US" dirty="0"/>
          </a:p>
          <a:p>
            <a:pPr lvl="0"/>
            <a:r>
              <a:rPr lang="en-US" dirty="0" smtClean="0"/>
              <a:t>Background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242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not a real conversation. </a:t>
            </a:r>
          </a:p>
          <a:p>
            <a:r>
              <a:rPr lang="en-US" dirty="0"/>
              <a:t>Each thing you say must stand on its own as a unique statement.</a:t>
            </a:r>
          </a:p>
          <a:p>
            <a:pPr lvl="0"/>
            <a:r>
              <a:rPr lang="en-US" dirty="0"/>
              <a:t>The interviewer wants you to give complete sentences.</a:t>
            </a:r>
            <a:endParaRPr lang="en-US" sz="2000" dirty="0"/>
          </a:p>
          <a:p>
            <a:pPr lvl="1"/>
            <a:r>
              <a:rPr lang="en-US" dirty="0"/>
              <a:t>What color is the sky?</a:t>
            </a:r>
            <a:endParaRPr lang="en-US" sz="1800" dirty="0"/>
          </a:p>
          <a:p>
            <a:pPr lvl="2"/>
            <a:r>
              <a:rPr lang="en-US" strike="sngStrike" dirty="0"/>
              <a:t>Blue</a:t>
            </a:r>
            <a:endParaRPr lang="en-US" sz="1600" dirty="0"/>
          </a:p>
          <a:p>
            <a:pPr lvl="2"/>
            <a:r>
              <a:rPr lang="en-US" dirty="0"/>
              <a:t>The sky is blue</a:t>
            </a:r>
            <a:r>
              <a:rPr lang="en-US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262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Do </a:t>
            </a:r>
            <a:r>
              <a:rPr lang="en-US" dirty="0"/>
              <a:t>not refer back to something you said earlier. </a:t>
            </a:r>
            <a:endParaRPr lang="en-US" sz="2000" dirty="0"/>
          </a:p>
          <a:p>
            <a:pPr lvl="1"/>
            <a:r>
              <a:rPr lang="en-US" dirty="0"/>
              <a:t>The producer will not use the clip of what you said earlier. Meaning, for interview purposes, what you said earlier does not exist. </a:t>
            </a:r>
            <a:endParaRPr lang="en-US" sz="1800" dirty="0"/>
          </a:p>
          <a:p>
            <a:pPr lvl="1"/>
            <a:r>
              <a:rPr lang="en-US" dirty="0"/>
              <a:t>All answers need to be complete, short, and self-contained nuggets with no outside references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840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If you don’t </a:t>
            </a:r>
            <a:r>
              <a:rPr lang="en-US" dirty="0"/>
              <a:t>like something you said or are saying… just stop talking.</a:t>
            </a:r>
            <a:endParaRPr lang="en-US" sz="2000" dirty="0"/>
          </a:p>
          <a:p>
            <a:pPr lvl="1"/>
            <a:r>
              <a:rPr lang="en-US" dirty="0"/>
              <a:t>Start again from the beginning.</a:t>
            </a:r>
            <a:endParaRPr lang="en-US" sz="1800" dirty="0"/>
          </a:p>
          <a:p>
            <a:pPr lvl="2"/>
            <a:r>
              <a:rPr lang="en-US" dirty="0"/>
              <a:t>Don’t continue from where you went off track</a:t>
            </a:r>
            <a:endParaRPr lang="en-US" sz="1600" dirty="0"/>
          </a:p>
          <a:p>
            <a:pPr lvl="1"/>
            <a:r>
              <a:rPr lang="en-US" dirty="0"/>
              <a:t>If you’re not comfortable with something you already said, be clear that you do not want that used</a:t>
            </a:r>
            <a:r>
              <a:rPr lang="en-US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106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9531</TotalTime>
  <Words>919</Words>
  <Application>Microsoft Office PowerPoint</Application>
  <PresentationFormat>Widescreen</PresentationFormat>
  <Paragraphs>164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An Introduction to Working With Reporters</vt:lpstr>
      <vt:lpstr>Office of Marketing &amp; Communications</vt:lpstr>
      <vt:lpstr>Why Reporters?</vt:lpstr>
      <vt:lpstr>Two Ways to Work With a Reporter</vt:lpstr>
      <vt:lpstr>Source – The Process</vt:lpstr>
      <vt:lpstr>The Interview</vt:lpstr>
      <vt:lpstr>The Interview</vt:lpstr>
      <vt:lpstr>The Interview</vt:lpstr>
      <vt:lpstr>The Interview</vt:lpstr>
      <vt:lpstr>The Interview</vt:lpstr>
      <vt:lpstr>The Interview</vt:lpstr>
      <vt:lpstr>Their Needs</vt:lpstr>
      <vt:lpstr>Subject – The Process</vt:lpstr>
      <vt:lpstr>Lure Them In</vt:lpstr>
      <vt:lpstr>What is the story?</vt:lpstr>
      <vt:lpstr>The Pitch</vt:lpstr>
      <vt:lpstr>Help Yourself</vt:lpstr>
      <vt:lpstr>Practice</vt:lpstr>
      <vt:lpstr>Contact us:</vt:lpstr>
      <vt:lpstr>Follow us:</vt:lpstr>
      <vt:lpstr>Email us:</vt:lpstr>
    </vt:vector>
  </TitlesOfParts>
  <Company>John Jay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Relkin</dc:creator>
  <cp:lastModifiedBy>Richard Relkin</cp:lastModifiedBy>
  <cp:revision>20</cp:revision>
  <dcterms:created xsi:type="dcterms:W3CDTF">2019-01-04T21:28:46Z</dcterms:created>
  <dcterms:modified xsi:type="dcterms:W3CDTF">2019-01-23T22:03:09Z</dcterms:modified>
</cp:coreProperties>
</file>